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1"/>
  </p:notesMasterIdLst>
  <p:sldIdLst>
    <p:sldId id="256" r:id="rId2"/>
    <p:sldId id="258" r:id="rId3"/>
    <p:sldId id="4322" r:id="rId4"/>
    <p:sldId id="4272" r:id="rId5"/>
    <p:sldId id="4274" r:id="rId6"/>
    <p:sldId id="4336" r:id="rId7"/>
    <p:sldId id="4323" r:id="rId8"/>
    <p:sldId id="280" r:id="rId9"/>
    <p:sldId id="4335" r:id="rId10"/>
    <p:sldId id="281" r:id="rId11"/>
    <p:sldId id="4344" r:id="rId12"/>
    <p:sldId id="4345" r:id="rId13"/>
    <p:sldId id="4346" r:id="rId14"/>
    <p:sldId id="4306" r:id="rId15"/>
    <p:sldId id="4324" r:id="rId16"/>
    <p:sldId id="4347" r:id="rId17"/>
    <p:sldId id="4338" r:id="rId18"/>
    <p:sldId id="4348" r:id="rId19"/>
    <p:sldId id="4300" r:id="rId20"/>
    <p:sldId id="4290" r:id="rId21"/>
    <p:sldId id="4349" r:id="rId22"/>
    <p:sldId id="4350" r:id="rId23"/>
    <p:sldId id="4351" r:id="rId24"/>
    <p:sldId id="4352" r:id="rId25"/>
    <p:sldId id="4327" r:id="rId26"/>
    <p:sldId id="4328" r:id="rId27"/>
    <p:sldId id="4287" r:id="rId28"/>
    <p:sldId id="4329" r:id="rId29"/>
    <p:sldId id="4280" r:id="rId30"/>
    <p:sldId id="4330" r:id="rId31"/>
    <p:sldId id="4291" r:id="rId32"/>
    <p:sldId id="4331" r:id="rId33"/>
    <p:sldId id="4332" r:id="rId34"/>
    <p:sldId id="4312" r:id="rId35"/>
    <p:sldId id="4314" r:id="rId36"/>
    <p:sldId id="4353" r:id="rId37"/>
    <p:sldId id="4316" r:id="rId38"/>
    <p:sldId id="4333" r:id="rId39"/>
    <p:sldId id="4334"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A3A"/>
    <a:srgbClr val="FFFFFF"/>
    <a:srgbClr val="919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55"/>
    <p:restoredTop sz="85306"/>
  </p:normalViewPr>
  <p:slideViewPr>
    <p:cSldViewPr snapToGrid="0" snapToObjects="1">
      <p:cViewPr varScale="1">
        <p:scale>
          <a:sx n="64" d="100"/>
          <a:sy n="64"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52559-9F51-7B47-9E11-E156E3872E02}"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C7086EEA-B5AE-8B43-BC72-D3102C7705AB}">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1. Plan for DTMA</a:t>
          </a:r>
        </a:p>
      </dgm:t>
    </dgm:pt>
    <dgm:pt modelId="{FE1F348A-F8E3-0949-91BA-FC2B313F0445}" type="parTrans" cxnId="{53AC3886-456C-694B-9DF7-21F211D26499}">
      <dgm:prSet/>
      <dgm:spPr/>
      <dgm:t>
        <a:bodyPr/>
        <a:lstStyle/>
        <a:p>
          <a:endParaRPr lang="en-US" sz="1600" b="1">
            <a:latin typeface="Arial" panose="020B0604020202020204" pitchFamily="34" charset="0"/>
            <a:cs typeface="Arial" panose="020B0604020202020204" pitchFamily="34" charset="0"/>
          </a:endParaRPr>
        </a:p>
      </dgm:t>
    </dgm:pt>
    <dgm:pt modelId="{81F96ADB-81BB-2840-96D4-43974C3D45A8}" type="sibTrans" cxnId="{53AC3886-456C-694B-9DF7-21F211D26499}">
      <dgm:prSet/>
      <dgm:spPr>
        <a:solidFill>
          <a:srgbClr val="919191"/>
        </a:solidFill>
      </dgm:spPr>
      <dgm:t>
        <a:bodyPr/>
        <a:lstStyle/>
        <a:p>
          <a:endParaRPr lang="en-US" sz="1600" b="1">
            <a:latin typeface="Arial" panose="020B0604020202020204" pitchFamily="34" charset="0"/>
            <a:cs typeface="Arial" panose="020B0604020202020204" pitchFamily="34" charset="0"/>
          </a:endParaRPr>
        </a:p>
      </dgm:t>
    </dgm:pt>
    <dgm:pt modelId="{48B78E60-AFE3-EF40-B434-83ACE4622C88}">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3. DTMA Questionnaire</a:t>
          </a:r>
        </a:p>
      </dgm:t>
    </dgm:pt>
    <dgm:pt modelId="{D6BB6EF9-AB0D-574A-B3CB-EC933E55981B}" type="parTrans" cxnId="{DB437FA0-3C6B-854E-B318-1364F2EAECA7}">
      <dgm:prSet/>
      <dgm:spPr/>
      <dgm:t>
        <a:bodyPr/>
        <a:lstStyle/>
        <a:p>
          <a:endParaRPr lang="en-US" sz="1600" b="1">
            <a:latin typeface="Arial" panose="020B0604020202020204" pitchFamily="34" charset="0"/>
            <a:cs typeface="Arial" panose="020B0604020202020204" pitchFamily="34" charset="0"/>
          </a:endParaRPr>
        </a:p>
      </dgm:t>
    </dgm:pt>
    <dgm:pt modelId="{4E2A0B92-12CD-E34A-9BFA-6BB703CC8A80}" type="sibTrans" cxnId="{DB437FA0-3C6B-854E-B318-1364F2EAECA7}">
      <dgm:prSet/>
      <dgm:spPr/>
      <dgm:t>
        <a:bodyPr/>
        <a:lstStyle/>
        <a:p>
          <a:endParaRPr lang="en-US" sz="1600" b="1">
            <a:latin typeface="Arial" panose="020B0604020202020204" pitchFamily="34" charset="0"/>
            <a:cs typeface="Arial" panose="020B0604020202020204" pitchFamily="34" charset="0"/>
          </a:endParaRPr>
        </a:p>
      </dgm:t>
    </dgm:pt>
    <dgm:pt modelId="{FA731313-829D-C845-B448-6BB5550452E0}">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4. DTMA Output</a:t>
          </a:r>
        </a:p>
      </dgm:t>
    </dgm:pt>
    <dgm:pt modelId="{FFEEB385-C92D-3348-AEA8-43EEE4DC4546}" type="parTrans" cxnId="{4171C76D-D3C1-174F-B0A3-54764C16C0EC}">
      <dgm:prSet/>
      <dgm:spPr/>
      <dgm:t>
        <a:bodyPr/>
        <a:lstStyle/>
        <a:p>
          <a:endParaRPr lang="en-US" sz="1600" b="1">
            <a:latin typeface="Arial" panose="020B0604020202020204" pitchFamily="34" charset="0"/>
            <a:cs typeface="Arial" panose="020B0604020202020204" pitchFamily="34" charset="0"/>
          </a:endParaRPr>
        </a:p>
      </dgm:t>
    </dgm:pt>
    <dgm:pt modelId="{76ACF335-0DBE-6F45-8737-3D2F7FE8AC66}" type="sibTrans" cxnId="{4171C76D-D3C1-174F-B0A3-54764C16C0EC}">
      <dgm:prSet/>
      <dgm:spPr/>
      <dgm:t>
        <a:bodyPr/>
        <a:lstStyle/>
        <a:p>
          <a:endParaRPr lang="en-US" sz="1600" b="1">
            <a:latin typeface="Arial" panose="020B0604020202020204" pitchFamily="34" charset="0"/>
            <a:cs typeface="Arial" panose="020B0604020202020204" pitchFamily="34" charset="0"/>
          </a:endParaRPr>
        </a:p>
      </dgm:t>
    </dgm:pt>
    <dgm:pt modelId="{8944718B-3177-BD4C-BB16-D648E8580DDD}">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5. DTMA Improvement Planning</a:t>
          </a:r>
        </a:p>
      </dgm:t>
    </dgm:pt>
    <dgm:pt modelId="{33C7C780-888A-6249-B690-0E4171E69EB6}" type="parTrans" cxnId="{1D30BB4A-D49C-1C47-B248-6BC71F79318B}">
      <dgm:prSet/>
      <dgm:spPr/>
      <dgm:t>
        <a:bodyPr/>
        <a:lstStyle/>
        <a:p>
          <a:endParaRPr lang="en-US" sz="1600" b="1">
            <a:latin typeface="Arial" panose="020B0604020202020204" pitchFamily="34" charset="0"/>
            <a:cs typeface="Arial" panose="020B0604020202020204" pitchFamily="34" charset="0"/>
          </a:endParaRPr>
        </a:p>
      </dgm:t>
    </dgm:pt>
    <dgm:pt modelId="{194DF57C-9355-774C-9CF0-61626C1A21AB}" type="sibTrans" cxnId="{1D30BB4A-D49C-1C47-B248-6BC71F79318B}">
      <dgm:prSet/>
      <dgm:spPr/>
      <dgm:t>
        <a:bodyPr/>
        <a:lstStyle/>
        <a:p>
          <a:endParaRPr lang="en-US" sz="1600" b="1">
            <a:latin typeface="Arial" panose="020B0604020202020204" pitchFamily="34" charset="0"/>
            <a:cs typeface="Arial" panose="020B0604020202020204" pitchFamily="34" charset="0"/>
          </a:endParaRPr>
        </a:p>
      </dgm:t>
    </dgm:pt>
    <dgm:pt modelId="{E43C79A9-B66A-4243-8F4D-FBFD6FE9D0EE}">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6. DTMA Improvements</a:t>
          </a:r>
        </a:p>
      </dgm:t>
    </dgm:pt>
    <dgm:pt modelId="{3585300B-F953-D04C-B1C1-D885384CEC7F}" type="parTrans" cxnId="{FB36C540-B832-EA4C-9E3B-348EE304D17B}">
      <dgm:prSet/>
      <dgm:spPr/>
      <dgm:t>
        <a:bodyPr/>
        <a:lstStyle/>
        <a:p>
          <a:endParaRPr lang="en-US" sz="1600" b="1">
            <a:latin typeface="Arial" panose="020B0604020202020204" pitchFamily="34" charset="0"/>
            <a:cs typeface="Arial" panose="020B0604020202020204" pitchFamily="34" charset="0"/>
          </a:endParaRPr>
        </a:p>
      </dgm:t>
    </dgm:pt>
    <dgm:pt modelId="{CE2AD9C3-2174-7641-BEDE-238B8579AA11}" type="sibTrans" cxnId="{FB36C540-B832-EA4C-9E3B-348EE304D17B}">
      <dgm:prSet/>
      <dgm:spPr/>
      <dgm:t>
        <a:bodyPr/>
        <a:lstStyle/>
        <a:p>
          <a:endParaRPr lang="en-US" sz="1600" b="1">
            <a:latin typeface="Arial" panose="020B0604020202020204" pitchFamily="34" charset="0"/>
            <a:cs typeface="Arial" panose="020B0604020202020204" pitchFamily="34" charset="0"/>
          </a:endParaRPr>
        </a:p>
      </dgm:t>
    </dgm:pt>
    <dgm:pt modelId="{ED77F9A3-7993-9448-BB60-4D4993F8ADDD}">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2. DTMA Prework</a:t>
          </a:r>
        </a:p>
      </dgm:t>
    </dgm:pt>
    <dgm:pt modelId="{CCB42B20-F8BD-4E41-B04A-AA19C9EDE9B0}" type="parTrans" cxnId="{FFBCBB7A-B27C-1240-880D-7D258189A431}">
      <dgm:prSet/>
      <dgm:spPr/>
      <dgm:t>
        <a:bodyPr/>
        <a:lstStyle/>
        <a:p>
          <a:endParaRPr lang="en-US" sz="1600" b="1">
            <a:latin typeface="Arial" panose="020B0604020202020204" pitchFamily="34" charset="0"/>
            <a:cs typeface="Arial" panose="020B0604020202020204" pitchFamily="34" charset="0"/>
          </a:endParaRPr>
        </a:p>
      </dgm:t>
    </dgm:pt>
    <dgm:pt modelId="{522C5F6B-D0BA-8943-9DCA-4B30978B5CAA}" type="sibTrans" cxnId="{FFBCBB7A-B27C-1240-880D-7D258189A431}">
      <dgm:prSet/>
      <dgm:spPr/>
      <dgm:t>
        <a:bodyPr/>
        <a:lstStyle/>
        <a:p>
          <a:endParaRPr lang="en-US" sz="1600" b="1">
            <a:latin typeface="Arial" panose="020B0604020202020204" pitchFamily="34" charset="0"/>
            <a:cs typeface="Arial" panose="020B0604020202020204" pitchFamily="34" charset="0"/>
          </a:endParaRPr>
        </a:p>
      </dgm:t>
    </dgm:pt>
    <dgm:pt modelId="{633BC2E9-8952-554D-82FB-D176276C7A77}" type="pres">
      <dgm:prSet presAssocID="{1FB52559-9F51-7B47-9E11-E156E3872E02}" presName="Name0" presStyleCnt="0">
        <dgm:presLayoutVars>
          <dgm:dir/>
          <dgm:resizeHandles val="exact"/>
        </dgm:presLayoutVars>
      </dgm:prSet>
      <dgm:spPr/>
    </dgm:pt>
    <dgm:pt modelId="{F7BB0ECA-68D3-BC4E-8795-D06A8552D90C}" type="pres">
      <dgm:prSet presAssocID="{1FB52559-9F51-7B47-9E11-E156E3872E02}" presName="cycle" presStyleCnt="0"/>
      <dgm:spPr/>
    </dgm:pt>
    <dgm:pt modelId="{928B69F7-0FA3-8741-908D-E216BE9BCB98}" type="pres">
      <dgm:prSet presAssocID="{C7086EEA-B5AE-8B43-BC72-D3102C7705AB}" presName="nodeFirstNode" presStyleLbl="node1" presStyleIdx="0" presStyleCnt="6">
        <dgm:presLayoutVars>
          <dgm:bulletEnabled val="1"/>
        </dgm:presLayoutVars>
      </dgm:prSet>
      <dgm:spPr/>
    </dgm:pt>
    <dgm:pt modelId="{986BD1A4-E661-4F42-9F4A-78732150F289}" type="pres">
      <dgm:prSet presAssocID="{81F96ADB-81BB-2840-96D4-43974C3D45A8}" presName="sibTransFirstNode" presStyleLbl="bgShp" presStyleIdx="0" presStyleCnt="1"/>
      <dgm:spPr/>
    </dgm:pt>
    <dgm:pt modelId="{12B5B0CD-836E-8F40-9C1E-8DEC145F9B31}" type="pres">
      <dgm:prSet presAssocID="{ED77F9A3-7993-9448-BB60-4D4993F8ADDD}" presName="nodeFollowingNodes" presStyleLbl="node1" presStyleIdx="1" presStyleCnt="6">
        <dgm:presLayoutVars>
          <dgm:bulletEnabled val="1"/>
        </dgm:presLayoutVars>
      </dgm:prSet>
      <dgm:spPr/>
    </dgm:pt>
    <dgm:pt modelId="{632C6E2B-84B8-5845-9966-B116343FFE92}" type="pres">
      <dgm:prSet presAssocID="{48B78E60-AFE3-EF40-B434-83ACE4622C88}" presName="nodeFollowingNodes" presStyleLbl="node1" presStyleIdx="2" presStyleCnt="6">
        <dgm:presLayoutVars>
          <dgm:bulletEnabled val="1"/>
        </dgm:presLayoutVars>
      </dgm:prSet>
      <dgm:spPr/>
    </dgm:pt>
    <dgm:pt modelId="{5E42EB9B-E089-C14D-A8B5-5F8CD8CFA49A}" type="pres">
      <dgm:prSet presAssocID="{FA731313-829D-C845-B448-6BB5550452E0}" presName="nodeFollowingNodes" presStyleLbl="node1" presStyleIdx="3" presStyleCnt="6">
        <dgm:presLayoutVars>
          <dgm:bulletEnabled val="1"/>
        </dgm:presLayoutVars>
      </dgm:prSet>
      <dgm:spPr/>
    </dgm:pt>
    <dgm:pt modelId="{0496EAE2-DCFE-6742-B502-E54063FB5667}" type="pres">
      <dgm:prSet presAssocID="{8944718B-3177-BD4C-BB16-D648E8580DDD}" presName="nodeFollowingNodes" presStyleLbl="node1" presStyleIdx="4" presStyleCnt="6">
        <dgm:presLayoutVars>
          <dgm:bulletEnabled val="1"/>
        </dgm:presLayoutVars>
      </dgm:prSet>
      <dgm:spPr/>
    </dgm:pt>
    <dgm:pt modelId="{FE2C79CD-2080-D640-B19C-693F82BE1377}" type="pres">
      <dgm:prSet presAssocID="{E43C79A9-B66A-4243-8F4D-FBFD6FE9D0EE}" presName="nodeFollowingNodes" presStyleLbl="node1" presStyleIdx="5" presStyleCnt="6">
        <dgm:presLayoutVars>
          <dgm:bulletEnabled val="1"/>
        </dgm:presLayoutVars>
      </dgm:prSet>
      <dgm:spPr/>
    </dgm:pt>
  </dgm:ptLst>
  <dgm:cxnLst>
    <dgm:cxn modelId="{8B49F40A-468E-104C-852D-11E7396DDD02}" type="presOf" srcId="{E43C79A9-B66A-4243-8F4D-FBFD6FE9D0EE}" destId="{FE2C79CD-2080-D640-B19C-693F82BE1377}" srcOrd="0" destOrd="0" presId="urn:microsoft.com/office/officeart/2005/8/layout/cycle3"/>
    <dgm:cxn modelId="{22244010-4A5D-B74D-BC66-DD2AD0033689}" type="presOf" srcId="{FA731313-829D-C845-B448-6BB5550452E0}" destId="{5E42EB9B-E089-C14D-A8B5-5F8CD8CFA49A}" srcOrd="0" destOrd="0" presId="urn:microsoft.com/office/officeart/2005/8/layout/cycle3"/>
    <dgm:cxn modelId="{A0B96829-B06A-834D-B67B-2F08F45FC48C}" type="presOf" srcId="{C7086EEA-B5AE-8B43-BC72-D3102C7705AB}" destId="{928B69F7-0FA3-8741-908D-E216BE9BCB98}" srcOrd="0" destOrd="0" presId="urn:microsoft.com/office/officeart/2005/8/layout/cycle3"/>
    <dgm:cxn modelId="{FB36C540-B832-EA4C-9E3B-348EE304D17B}" srcId="{1FB52559-9F51-7B47-9E11-E156E3872E02}" destId="{E43C79A9-B66A-4243-8F4D-FBFD6FE9D0EE}" srcOrd="5" destOrd="0" parTransId="{3585300B-F953-D04C-B1C1-D885384CEC7F}" sibTransId="{CE2AD9C3-2174-7641-BEDE-238B8579AA11}"/>
    <dgm:cxn modelId="{1D30BB4A-D49C-1C47-B248-6BC71F79318B}" srcId="{1FB52559-9F51-7B47-9E11-E156E3872E02}" destId="{8944718B-3177-BD4C-BB16-D648E8580DDD}" srcOrd="4" destOrd="0" parTransId="{33C7C780-888A-6249-B690-0E4171E69EB6}" sibTransId="{194DF57C-9355-774C-9CF0-61626C1A21AB}"/>
    <dgm:cxn modelId="{2A2BF44D-EE8C-3441-97CF-80C505C0904B}" type="presOf" srcId="{48B78E60-AFE3-EF40-B434-83ACE4622C88}" destId="{632C6E2B-84B8-5845-9966-B116343FFE92}" srcOrd="0" destOrd="0" presId="urn:microsoft.com/office/officeart/2005/8/layout/cycle3"/>
    <dgm:cxn modelId="{4171C76D-D3C1-174F-B0A3-54764C16C0EC}" srcId="{1FB52559-9F51-7B47-9E11-E156E3872E02}" destId="{FA731313-829D-C845-B448-6BB5550452E0}" srcOrd="3" destOrd="0" parTransId="{FFEEB385-C92D-3348-AEA8-43EEE4DC4546}" sibTransId="{76ACF335-0DBE-6F45-8737-3D2F7FE8AC66}"/>
    <dgm:cxn modelId="{FFBCBB7A-B27C-1240-880D-7D258189A431}" srcId="{1FB52559-9F51-7B47-9E11-E156E3872E02}" destId="{ED77F9A3-7993-9448-BB60-4D4993F8ADDD}" srcOrd="1" destOrd="0" parTransId="{CCB42B20-F8BD-4E41-B04A-AA19C9EDE9B0}" sibTransId="{522C5F6B-D0BA-8943-9DCA-4B30978B5CAA}"/>
    <dgm:cxn modelId="{53AC3886-456C-694B-9DF7-21F211D26499}" srcId="{1FB52559-9F51-7B47-9E11-E156E3872E02}" destId="{C7086EEA-B5AE-8B43-BC72-D3102C7705AB}" srcOrd="0" destOrd="0" parTransId="{FE1F348A-F8E3-0949-91BA-FC2B313F0445}" sibTransId="{81F96ADB-81BB-2840-96D4-43974C3D45A8}"/>
    <dgm:cxn modelId="{E5C26B9B-052F-6042-985D-7A94A46E8B93}" type="presOf" srcId="{ED77F9A3-7993-9448-BB60-4D4993F8ADDD}" destId="{12B5B0CD-836E-8F40-9C1E-8DEC145F9B31}" srcOrd="0" destOrd="0" presId="urn:microsoft.com/office/officeart/2005/8/layout/cycle3"/>
    <dgm:cxn modelId="{DB437FA0-3C6B-854E-B318-1364F2EAECA7}" srcId="{1FB52559-9F51-7B47-9E11-E156E3872E02}" destId="{48B78E60-AFE3-EF40-B434-83ACE4622C88}" srcOrd="2" destOrd="0" parTransId="{D6BB6EF9-AB0D-574A-B3CB-EC933E55981B}" sibTransId="{4E2A0B92-12CD-E34A-9BFA-6BB703CC8A80}"/>
    <dgm:cxn modelId="{E41CAAAD-A92C-EA4B-B10A-5D9DF86F34E5}" type="presOf" srcId="{81F96ADB-81BB-2840-96D4-43974C3D45A8}" destId="{986BD1A4-E661-4F42-9F4A-78732150F289}" srcOrd="0" destOrd="0" presId="urn:microsoft.com/office/officeart/2005/8/layout/cycle3"/>
    <dgm:cxn modelId="{5F6DE2C5-6F95-134E-89AA-A6E058A998D8}" type="presOf" srcId="{1FB52559-9F51-7B47-9E11-E156E3872E02}" destId="{633BC2E9-8952-554D-82FB-D176276C7A77}" srcOrd="0" destOrd="0" presId="urn:microsoft.com/office/officeart/2005/8/layout/cycle3"/>
    <dgm:cxn modelId="{9A0918DA-6ED4-E14D-B624-B9B786A6B207}" type="presOf" srcId="{8944718B-3177-BD4C-BB16-D648E8580DDD}" destId="{0496EAE2-DCFE-6742-B502-E54063FB5667}" srcOrd="0" destOrd="0" presId="urn:microsoft.com/office/officeart/2005/8/layout/cycle3"/>
    <dgm:cxn modelId="{0A7F6242-0566-E243-81C0-D828F6EFA71C}" type="presParOf" srcId="{633BC2E9-8952-554D-82FB-D176276C7A77}" destId="{F7BB0ECA-68D3-BC4E-8795-D06A8552D90C}" srcOrd="0" destOrd="0" presId="urn:microsoft.com/office/officeart/2005/8/layout/cycle3"/>
    <dgm:cxn modelId="{AA58A8A8-4CCE-1A4C-B2B9-67F21C6F9D05}" type="presParOf" srcId="{F7BB0ECA-68D3-BC4E-8795-D06A8552D90C}" destId="{928B69F7-0FA3-8741-908D-E216BE9BCB98}" srcOrd="0" destOrd="0" presId="urn:microsoft.com/office/officeart/2005/8/layout/cycle3"/>
    <dgm:cxn modelId="{9D721566-8109-F942-A83D-36ED2FE4646F}" type="presParOf" srcId="{F7BB0ECA-68D3-BC4E-8795-D06A8552D90C}" destId="{986BD1A4-E661-4F42-9F4A-78732150F289}" srcOrd="1" destOrd="0" presId="urn:microsoft.com/office/officeart/2005/8/layout/cycle3"/>
    <dgm:cxn modelId="{D7003713-ABC3-5248-B6D0-81E0DD454D17}" type="presParOf" srcId="{F7BB0ECA-68D3-BC4E-8795-D06A8552D90C}" destId="{12B5B0CD-836E-8F40-9C1E-8DEC145F9B31}" srcOrd="2" destOrd="0" presId="urn:microsoft.com/office/officeart/2005/8/layout/cycle3"/>
    <dgm:cxn modelId="{ACC18D40-5EBB-D54B-B059-E746E58F9320}" type="presParOf" srcId="{F7BB0ECA-68D3-BC4E-8795-D06A8552D90C}" destId="{632C6E2B-84B8-5845-9966-B116343FFE92}" srcOrd="3" destOrd="0" presId="urn:microsoft.com/office/officeart/2005/8/layout/cycle3"/>
    <dgm:cxn modelId="{4EF2AE13-C996-E84A-BF7F-1642FAFB1891}" type="presParOf" srcId="{F7BB0ECA-68D3-BC4E-8795-D06A8552D90C}" destId="{5E42EB9B-E089-C14D-A8B5-5F8CD8CFA49A}" srcOrd="4" destOrd="0" presId="urn:microsoft.com/office/officeart/2005/8/layout/cycle3"/>
    <dgm:cxn modelId="{6990AB3D-E363-1A47-A700-366F51A613BA}" type="presParOf" srcId="{F7BB0ECA-68D3-BC4E-8795-D06A8552D90C}" destId="{0496EAE2-DCFE-6742-B502-E54063FB5667}" srcOrd="5" destOrd="0" presId="urn:microsoft.com/office/officeart/2005/8/layout/cycle3"/>
    <dgm:cxn modelId="{CD1FFEF7-DEAB-7648-8228-D891212FC080}" type="presParOf" srcId="{F7BB0ECA-68D3-BC4E-8795-D06A8552D90C}" destId="{FE2C79CD-2080-D640-B19C-693F82BE1377}"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BD1A4-E661-4F42-9F4A-78732150F289}">
      <dsp:nvSpPr>
        <dsp:cNvPr id="0" name=""/>
        <dsp:cNvSpPr/>
      </dsp:nvSpPr>
      <dsp:spPr>
        <a:xfrm>
          <a:off x="2715057" y="-5104"/>
          <a:ext cx="5911962" cy="5911962"/>
        </a:xfrm>
        <a:prstGeom prst="circularArrow">
          <a:avLst>
            <a:gd name="adj1" fmla="val 5274"/>
            <a:gd name="adj2" fmla="val 312630"/>
            <a:gd name="adj3" fmla="val 14197008"/>
            <a:gd name="adj4" fmla="val 17145254"/>
            <a:gd name="adj5" fmla="val 5477"/>
          </a:avLst>
        </a:prstGeom>
        <a:solidFill>
          <a:srgbClr val="919191"/>
        </a:solidFill>
        <a:ln>
          <a:noFill/>
        </a:ln>
        <a:effectLst/>
      </dsp:spPr>
      <dsp:style>
        <a:lnRef idx="0">
          <a:scrgbClr r="0" g="0" b="0"/>
        </a:lnRef>
        <a:fillRef idx="1">
          <a:scrgbClr r="0" g="0" b="0"/>
        </a:fillRef>
        <a:effectRef idx="0">
          <a:scrgbClr r="0" g="0" b="0"/>
        </a:effectRef>
        <a:fontRef idx="minor"/>
      </dsp:style>
    </dsp:sp>
    <dsp:sp modelId="{928B69F7-0FA3-8741-908D-E216BE9BCB98}">
      <dsp:nvSpPr>
        <dsp:cNvPr id="0" name=""/>
        <dsp:cNvSpPr/>
      </dsp:nvSpPr>
      <dsp:spPr>
        <a:xfrm>
          <a:off x="4527415" y="1626"/>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1. Plan for DTMA</a:t>
          </a:r>
        </a:p>
      </dsp:txBody>
      <dsp:txXfrm>
        <a:off x="4583242" y="57453"/>
        <a:ext cx="2175591" cy="1031968"/>
      </dsp:txXfrm>
    </dsp:sp>
    <dsp:sp modelId="{12B5B0CD-836E-8F40-9C1E-8DEC145F9B31}">
      <dsp:nvSpPr>
        <dsp:cNvPr id="0" name=""/>
        <dsp:cNvSpPr/>
      </dsp:nvSpPr>
      <dsp:spPr>
        <a:xfrm>
          <a:off x="6604458" y="1200807"/>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2. DTMA Prework</a:t>
          </a:r>
        </a:p>
      </dsp:txBody>
      <dsp:txXfrm>
        <a:off x="6660285" y="1256634"/>
        <a:ext cx="2175591" cy="1031968"/>
      </dsp:txXfrm>
    </dsp:sp>
    <dsp:sp modelId="{632C6E2B-84B8-5845-9966-B116343FFE92}">
      <dsp:nvSpPr>
        <dsp:cNvPr id="0" name=""/>
        <dsp:cNvSpPr/>
      </dsp:nvSpPr>
      <dsp:spPr>
        <a:xfrm>
          <a:off x="6604458" y="3599169"/>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3. DTMA Questionnaire</a:t>
          </a:r>
        </a:p>
      </dsp:txBody>
      <dsp:txXfrm>
        <a:off x="6660285" y="3654996"/>
        <a:ext cx="2175591" cy="1031968"/>
      </dsp:txXfrm>
    </dsp:sp>
    <dsp:sp modelId="{5E42EB9B-E089-C14D-A8B5-5F8CD8CFA49A}">
      <dsp:nvSpPr>
        <dsp:cNvPr id="0" name=""/>
        <dsp:cNvSpPr/>
      </dsp:nvSpPr>
      <dsp:spPr>
        <a:xfrm>
          <a:off x="4527415" y="4798350"/>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4. DTMA Output</a:t>
          </a:r>
        </a:p>
      </dsp:txBody>
      <dsp:txXfrm>
        <a:off x="4583242" y="4854177"/>
        <a:ext cx="2175591" cy="1031968"/>
      </dsp:txXfrm>
    </dsp:sp>
    <dsp:sp modelId="{0496EAE2-DCFE-6742-B502-E54063FB5667}">
      <dsp:nvSpPr>
        <dsp:cNvPr id="0" name=""/>
        <dsp:cNvSpPr/>
      </dsp:nvSpPr>
      <dsp:spPr>
        <a:xfrm>
          <a:off x="2450373" y="3599169"/>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5. DTMA Improvement Planning</a:t>
          </a:r>
        </a:p>
      </dsp:txBody>
      <dsp:txXfrm>
        <a:off x="2506200" y="3654996"/>
        <a:ext cx="2175591" cy="1031968"/>
      </dsp:txXfrm>
    </dsp:sp>
    <dsp:sp modelId="{FE2C79CD-2080-D640-B19C-693F82BE1377}">
      <dsp:nvSpPr>
        <dsp:cNvPr id="0" name=""/>
        <dsp:cNvSpPr/>
      </dsp:nvSpPr>
      <dsp:spPr>
        <a:xfrm>
          <a:off x="2450373" y="1200807"/>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6. DTMA Improvements</a:t>
          </a:r>
        </a:p>
      </dsp:txBody>
      <dsp:txXfrm>
        <a:off x="2506200" y="1256634"/>
        <a:ext cx="2175591" cy="103196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asks everyone to provide the following.</a:t>
            </a:r>
          </a:p>
        </p:txBody>
      </p:sp>
      <p:sp>
        <p:nvSpPr>
          <p:cNvPr id="4" name="Slide Number Placeholder 3"/>
          <p:cNvSpPr>
            <a:spLocks noGrp="1"/>
          </p:cNvSpPr>
          <p:nvPr>
            <p:ph type="sldNum" sz="quarter" idx="5"/>
          </p:nvPr>
        </p:nvSpPr>
        <p:spPr/>
        <p:txBody>
          <a:bodyPr/>
          <a:lstStyle/>
          <a:p>
            <a:fld id="{11AE7D40-C3DC-4A0E-9C55-EC39ACBEAF05}" type="slidenum">
              <a:rPr lang="en-US" smtClean="0"/>
              <a:t>4</a:t>
            </a:fld>
            <a:endParaRPr lang="en-US" dirty="0"/>
          </a:p>
        </p:txBody>
      </p:sp>
    </p:spTree>
    <p:extLst>
      <p:ext uri="{BB962C8B-B14F-4D97-AF65-F5344CB8AC3E}">
        <p14:creationId xmlns:p14="http://schemas.microsoft.com/office/powerpoint/2010/main" val="127921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AND QUESTIONS CAN BE SKIPPED IF TRULY NOT APPLICABLE.</a:t>
            </a:r>
          </a:p>
          <a:p>
            <a:endParaRPr lang="en-US" dirty="0"/>
          </a:p>
          <a:p>
            <a:r>
              <a:rPr lang="en-US" dirty="0"/>
              <a:t>Team should be encouraged to answer every question and to not answer “Don’t know,” which is the equivalent of a 0 score.</a:t>
            </a:r>
          </a:p>
        </p:txBody>
      </p:sp>
      <p:sp>
        <p:nvSpPr>
          <p:cNvPr id="4" name="Slide Number Placeholder 3"/>
          <p:cNvSpPr>
            <a:spLocks noGrp="1"/>
          </p:cNvSpPr>
          <p:nvPr>
            <p:ph type="sldNum" sz="quarter" idx="5"/>
          </p:nvPr>
        </p:nvSpPr>
        <p:spPr/>
        <p:txBody>
          <a:bodyPr/>
          <a:lstStyle/>
          <a:p>
            <a:fld id="{11AE7D40-C3DC-4A0E-9C55-EC39ACBEAF05}" type="slidenum">
              <a:rPr lang="en-US" smtClean="0"/>
              <a:t>21</a:t>
            </a:fld>
            <a:endParaRPr lang="en-US" dirty="0"/>
          </a:p>
        </p:txBody>
      </p:sp>
    </p:spTree>
    <p:extLst>
      <p:ext uri="{BB962C8B-B14F-4D97-AF65-F5344CB8AC3E}">
        <p14:creationId xmlns:p14="http://schemas.microsoft.com/office/powerpoint/2010/main" val="344097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22</a:t>
            </a:fld>
            <a:endParaRPr lang="en-US" dirty="0"/>
          </a:p>
        </p:txBody>
      </p:sp>
    </p:spTree>
    <p:extLst>
      <p:ext uri="{BB962C8B-B14F-4D97-AF65-F5344CB8AC3E}">
        <p14:creationId xmlns:p14="http://schemas.microsoft.com/office/powerpoint/2010/main" val="309832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23</a:t>
            </a:fld>
            <a:endParaRPr lang="en-US" dirty="0"/>
          </a:p>
        </p:txBody>
      </p:sp>
    </p:spTree>
    <p:extLst>
      <p:ext uri="{BB962C8B-B14F-4D97-AF65-F5344CB8AC3E}">
        <p14:creationId xmlns:p14="http://schemas.microsoft.com/office/powerpoint/2010/main" val="557126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24</a:t>
            </a:fld>
            <a:endParaRPr lang="en-US" dirty="0"/>
          </a:p>
        </p:txBody>
      </p:sp>
    </p:spTree>
    <p:extLst>
      <p:ext uri="{BB962C8B-B14F-4D97-AF65-F5344CB8AC3E}">
        <p14:creationId xmlns:p14="http://schemas.microsoft.com/office/powerpoint/2010/main" val="1729926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25</a:t>
            </a:fld>
            <a:endParaRPr lang="en-US" dirty="0"/>
          </a:p>
        </p:txBody>
      </p:sp>
    </p:spTree>
    <p:extLst>
      <p:ext uri="{BB962C8B-B14F-4D97-AF65-F5344CB8AC3E}">
        <p14:creationId xmlns:p14="http://schemas.microsoft.com/office/powerpoint/2010/main" val="304438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DTMA is submitted, the team/user is greeted with a pop-up login page that asks for Email and Password. Must have the Email and Password correct to review the data output. Once Email and Password are submitted, team taken to DTMA Dashboard with overall score.</a:t>
            </a:r>
          </a:p>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27</a:t>
            </a:fld>
            <a:endParaRPr lang="en-US" dirty="0"/>
          </a:p>
        </p:txBody>
      </p:sp>
    </p:spTree>
    <p:extLst>
      <p:ext uri="{BB962C8B-B14F-4D97-AF65-F5344CB8AC3E}">
        <p14:creationId xmlns:p14="http://schemas.microsoft.com/office/powerpoint/2010/main" val="2975609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28</a:t>
            </a:fld>
            <a:endParaRPr lang="en-US" dirty="0"/>
          </a:p>
        </p:txBody>
      </p:sp>
    </p:spTree>
    <p:extLst>
      <p:ext uri="{BB962C8B-B14F-4D97-AF65-F5344CB8AC3E}">
        <p14:creationId xmlns:p14="http://schemas.microsoft.com/office/powerpoint/2010/main" val="127486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29</a:t>
            </a:fld>
            <a:endParaRPr lang="en-US" dirty="0"/>
          </a:p>
        </p:txBody>
      </p:sp>
    </p:spTree>
    <p:extLst>
      <p:ext uri="{BB962C8B-B14F-4D97-AF65-F5344CB8AC3E}">
        <p14:creationId xmlns:p14="http://schemas.microsoft.com/office/powerpoint/2010/main" val="176737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of the Data Review, teams select the category for which they want to review questions.</a:t>
            </a:r>
          </a:p>
        </p:txBody>
      </p:sp>
      <p:sp>
        <p:nvSpPr>
          <p:cNvPr id="4" name="Slide Number Placeholder 3"/>
          <p:cNvSpPr>
            <a:spLocks noGrp="1"/>
          </p:cNvSpPr>
          <p:nvPr>
            <p:ph type="sldNum" sz="quarter" idx="5"/>
          </p:nvPr>
        </p:nvSpPr>
        <p:spPr/>
        <p:txBody>
          <a:bodyPr/>
          <a:lstStyle/>
          <a:p>
            <a:fld id="{11AE7D40-C3DC-4A0E-9C55-EC39ACBEAF05}" type="slidenum">
              <a:rPr lang="en-US" smtClean="0"/>
              <a:t>30</a:t>
            </a:fld>
            <a:endParaRPr lang="en-US" dirty="0"/>
          </a:p>
        </p:txBody>
      </p:sp>
    </p:spTree>
    <p:extLst>
      <p:ext uri="{BB962C8B-B14F-4D97-AF65-F5344CB8AC3E}">
        <p14:creationId xmlns:p14="http://schemas.microsoft.com/office/powerpoint/2010/main" val="1793009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31</a:t>
            </a:fld>
            <a:endParaRPr lang="en-US" dirty="0"/>
          </a:p>
        </p:txBody>
      </p:sp>
    </p:spTree>
    <p:extLst>
      <p:ext uri="{BB962C8B-B14F-4D97-AF65-F5344CB8AC3E}">
        <p14:creationId xmlns:p14="http://schemas.microsoft.com/office/powerpoint/2010/main" val="117335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324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32</a:t>
            </a:fld>
            <a:endParaRPr lang="en-US" dirty="0"/>
          </a:p>
        </p:txBody>
      </p:sp>
    </p:spTree>
    <p:extLst>
      <p:ext uri="{BB962C8B-B14F-4D97-AF65-F5344CB8AC3E}">
        <p14:creationId xmlns:p14="http://schemas.microsoft.com/office/powerpoint/2010/main" val="298573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Completion of the Digital Improvement Plan can occur on the same date as the assessment — training and assessment in morning and improvement planning in afternoon — or the Facilitator and team may wish to set a separate date in order to review DTMA findings with colleagues and engage a larger group of team members.</a:t>
            </a:r>
          </a:p>
        </p:txBody>
      </p:sp>
      <p:sp>
        <p:nvSpPr>
          <p:cNvPr id="4" name="Slide Number Placeholder 3"/>
          <p:cNvSpPr>
            <a:spLocks noGrp="1"/>
          </p:cNvSpPr>
          <p:nvPr>
            <p:ph type="sldNum" sz="quarter" idx="5"/>
          </p:nvPr>
        </p:nvSpPr>
        <p:spPr/>
        <p:txBody>
          <a:bodyPr/>
          <a:lstStyle/>
          <a:p>
            <a:fld id="{11AE7D40-C3DC-4A0E-9C55-EC39ACBEAF05}" type="slidenum">
              <a:rPr lang="en-US" smtClean="0"/>
              <a:t>34</a:t>
            </a:fld>
            <a:endParaRPr lang="en-US" dirty="0"/>
          </a:p>
        </p:txBody>
      </p:sp>
    </p:spTree>
    <p:extLst>
      <p:ext uri="{BB962C8B-B14F-4D97-AF65-F5344CB8AC3E}">
        <p14:creationId xmlns:p14="http://schemas.microsoft.com/office/powerpoint/2010/main" val="376949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35</a:t>
            </a:fld>
            <a:endParaRPr lang="en-US" dirty="0"/>
          </a:p>
        </p:txBody>
      </p:sp>
    </p:spTree>
    <p:extLst>
      <p:ext uri="{BB962C8B-B14F-4D97-AF65-F5344CB8AC3E}">
        <p14:creationId xmlns:p14="http://schemas.microsoft.com/office/powerpoint/2010/main" val="1125099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1286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37</a:t>
            </a:fld>
            <a:endParaRPr lang="en-US" dirty="0"/>
          </a:p>
        </p:txBody>
      </p:sp>
    </p:spTree>
    <p:extLst>
      <p:ext uri="{BB962C8B-B14F-4D97-AF65-F5344CB8AC3E}">
        <p14:creationId xmlns:p14="http://schemas.microsoft.com/office/powerpoint/2010/main" val="2427741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38</a:t>
            </a:fld>
            <a:endParaRPr lang="en-US" dirty="0"/>
          </a:p>
        </p:txBody>
      </p:sp>
    </p:spTree>
    <p:extLst>
      <p:ext uri="{BB962C8B-B14F-4D97-AF65-F5344CB8AC3E}">
        <p14:creationId xmlns:p14="http://schemas.microsoft.com/office/powerpoint/2010/main" val="781585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39</a:t>
            </a:fld>
            <a:endParaRPr lang="en-US" dirty="0"/>
          </a:p>
        </p:txBody>
      </p:sp>
    </p:spTree>
    <p:extLst>
      <p:ext uri="{BB962C8B-B14F-4D97-AF65-F5344CB8AC3E}">
        <p14:creationId xmlns:p14="http://schemas.microsoft.com/office/powerpoint/2010/main" val="218251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621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Step 5 can occur on the day that the DTMA is completed or on a followup date soon thereafter, thus giving team members time to review and digest the DTMA output.</a:t>
            </a:r>
          </a:p>
        </p:txBody>
      </p:sp>
      <p:sp>
        <p:nvSpPr>
          <p:cNvPr id="4" name="Slide Number Placeholder 3"/>
          <p:cNvSpPr>
            <a:spLocks noGrp="1"/>
          </p:cNvSpPr>
          <p:nvPr>
            <p:ph type="sldNum" sz="quarter" idx="5"/>
          </p:nvPr>
        </p:nvSpPr>
        <p:spPr/>
        <p:txBody>
          <a:bodyPr/>
          <a:lstStyle/>
          <a:p>
            <a:fld id="{11AE7D40-C3DC-4A0E-9C55-EC39ACBEAF05}" type="slidenum">
              <a:rPr lang="en-US" smtClean="0"/>
              <a:t>11</a:t>
            </a:fld>
            <a:endParaRPr lang="en-US" dirty="0"/>
          </a:p>
        </p:txBody>
      </p:sp>
    </p:spTree>
    <p:extLst>
      <p:ext uri="{BB962C8B-B14F-4D97-AF65-F5344CB8AC3E}">
        <p14:creationId xmlns:p14="http://schemas.microsoft.com/office/powerpoint/2010/main" val="56989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14</a:t>
            </a:fld>
            <a:endParaRPr lang="en-US" dirty="0"/>
          </a:p>
        </p:txBody>
      </p:sp>
    </p:spTree>
    <p:extLst>
      <p:ext uri="{BB962C8B-B14F-4D97-AF65-F5344CB8AC3E}">
        <p14:creationId xmlns:p14="http://schemas.microsoft.com/office/powerpoint/2010/main" val="295406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Step 5 can occur on the day that the DTMA is completed or on a followup date soon thereafter, thus giving team members time to review and digest the DTMA output.</a:t>
            </a:r>
          </a:p>
        </p:txBody>
      </p:sp>
      <p:sp>
        <p:nvSpPr>
          <p:cNvPr id="4" name="Slide Number Placeholder 3"/>
          <p:cNvSpPr>
            <a:spLocks noGrp="1"/>
          </p:cNvSpPr>
          <p:nvPr>
            <p:ph type="sldNum" sz="quarter" idx="5"/>
          </p:nvPr>
        </p:nvSpPr>
        <p:spPr/>
        <p:txBody>
          <a:bodyPr/>
          <a:lstStyle/>
          <a:p>
            <a:fld id="{11AE7D40-C3DC-4A0E-9C55-EC39ACBEAF05}" type="slidenum">
              <a:rPr lang="en-US" smtClean="0"/>
              <a:t>17</a:t>
            </a:fld>
            <a:endParaRPr lang="en-US" dirty="0"/>
          </a:p>
        </p:txBody>
      </p:sp>
    </p:spTree>
    <p:extLst>
      <p:ext uri="{BB962C8B-B14F-4D97-AF65-F5344CB8AC3E}">
        <p14:creationId xmlns:p14="http://schemas.microsoft.com/office/powerpoint/2010/main" val="375492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18</a:t>
            </a:fld>
            <a:endParaRPr lang="en-US" dirty="0"/>
          </a:p>
        </p:txBody>
      </p:sp>
    </p:spTree>
    <p:extLst>
      <p:ext uri="{BB962C8B-B14F-4D97-AF65-F5344CB8AC3E}">
        <p14:creationId xmlns:p14="http://schemas.microsoft.com/office/powerpoint/2010/main" val="367462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19</a:t>
            </a:fld>
            <a:endParaRPr lang="en-US" dirty="0"/>
          </a:p>
        </p:txBody>
      </p:sp>
    </p:spTree>
    <p:extLst>
      <p:ext uri="{BB962C8B-B14F-4D97-AF65-F5344CB8AC3E}">
        <p14:creationId xmlns:p14="http://schemas.microsoft.com/office/powerpoint/2010/main" val="9414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20</a:t>
            </a:fld>
            <a:endParaRPr lang="en-US" dirty="0"/>
          </a:p>
        </p:txBody>
      </p:sp>
    </p:spTree>
    <p:extLst>
      <p:ext uri="{BB962C8B-B14F-4D97-AF65-F5344CB8AC3E}">
        <p14:creationId xmlns:p14="http://schemas.microsoft.com/office/powerpoint/2010/main" val="154712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13"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4"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Body Level One…"/>
          <p:cNvSpPr txBox="1">
            <a:spLocks noGrp="1"/>
          </p:cNvSpPr>
          <p:nvPr>
            <p:ph type="body" idx="1"/>
          </p:nvPr>
        </p:nvSpPr>
        <p:spPr>
          <a:prstGeom prst="rect">
            <a:avLst/>
          </a:prstGeom>
        </p:spPr>
        <p:txBody>
          <a:bodyPr/>
          <a:lstStyle>
            <a:lvl1pPr>
              <a:buClr>
                <a:schemeClr val="accent1"/>
              </a:buClr>
            </a:lvl1pPr>
            <a:lvl2pPr>
              <a:buClr>
                <a:schemeClr val="accent1"/>
              </a:buClr>
            </a:lvl2pPr>
            <a:lvl3pPr>
              <a:buClr>
                <a:schemeClr val="accent1"/>
              </a:buClr>
            </a:lvl3pPr>
            <a:lvl4pPr>
              <a:buClr>
                <a:schemeClr val="accent1"/>
              </a:buClr>
            </a:lvl4pPr>
            <a:lvl5pPr>
              <a:buClr>
                <a:schemeClr val="accent1"/>
              </a:buCl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dirty="0"/>
          </a:p>
        </p:txBody>
      </p:sp>
      <p:sp>
        <p:nvSpPr>
          <p:cNvPr id="112" name="Image"/>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dirty="0"/>
          </a:p>
        </p:txBody>
      </p:sp>
      <p:sp>
        <p:nvSpPr>
          <p:cNvPr id="113" name="Image"/>
          <p:cNvSpPr>
            <a:spLocks noGrp="1"/>
          </p:cNvSpPr>
          <p:nvPr>
            <p:ph type="pic" idx="15"/>
          </p:nvPr>
        </p:nvSpPr>
        <p:spPr>
          <a:xfrm>
            <a:off x="0" y="0"/>
            <a:ext cx="6468534" cy="9753600"/>
          </a:xfrm>
          <a:prstGeom prst="rect">
            <a:avLst/>
          </a:prstGeom>
        </p:spPr>
        <p:txBody>
          <a:bodyPr lIns="91439" tIns="45719" rIns="91439" bIns="45719">
            <a:noAutofit/>
          </a:bodyPr>
          <a:lstStyle/>
          <a:p>
            <a:endParaRPr dirty="0"/>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dirty="0"/>
          </a:p>
        </p:txBody>
      </p:sp>
      <p:sp>
        <p:nvSpPr>
          <p:cNvPr id="122" name="Type a quote here."/>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406400" y="7789333"/>
            <a:ext cx="12192000" cy="1016001"/>
          </a:xfrm>
          <a:prstGeom prst="rect">
            <a:avLst/>
          </a:prstGeom>
        </p:spPr>
        <p:txBody>
          <a:bodyPr>
            <a:spAutoFit/>
          </a:bodyPr>
          <a:lstStyle>
            <a:lvl1pPr marL="0" indent="0" algn="r">
              <a:lnSpc>
                <a:spcPct val="80000"/>
              </a:lnSpc>
              <a:spcBef>
                <a:spcPts val="0"/>
              </a:spcBef>
              <a:buClrTx/>
              <a:buSzTx/>
              <a:buFontTx/>
              <a:buNone/>
              <a:defRPr sz="6000">
                <a:latin typeface="DINCondensed-Regular"/>
                <a:ea typeface="DINCondensed-Regular"/>
                <a:cs typeface="DINCondensed-Regular"/>
                <a:sym typeface="DINCondensed-Regular"/>
              </a:defRPr>
            </a:lvl1pPr>
          </a:lstStyle>
          <a:p>
            <a:r>
              <a:t>Johnny Appleseed</a:t>
            </a:r>
          </a:p>
        </p:txBody>
      </p:sp>
      <p:sp>
        <p:nvSpPr>
          <p:cNvPr id="124" name="Text"/>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2" name="Type a quote here."/>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3" name="Image"/>
          <p:cNvSpPr>
            <a:spLocks noGrp="1"/>
          </p:cNvSpPr>
          <p:nvPr>
            <p:ph type="pic" idx="14"/>
          </p:nvPr>
        </p:nvSpPr>
        <p:spPr>
          <a:xfrm>
            <a:off x="0" y="0"/>
            <a:ext cx="5486400" cy="9753600"/>
          </a:xfrm>
          <a:prstGeom prst="rect">
            <a:avLst/>
          </a:prstGeom>
        </p:spPr>
        <p:txBody>
          <a:bodyPr lIns="91439" tIns="45719" rIns="91439" bIns="45719">
            <a:noAutofit/>
          </a:bodyPr>
          <a:lstStyle/>
          <a:p>
            <a:endParaRPr dirty="0"/>
          </a:p>
        </p:txBody>
      </p:sp>
      <p:sp>
        <p:nvSpPr>
          <p:cNvPr id="134" name="Johnny Appleseed"/>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dirty="0"/>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2160708" y="431800"/>
            <a:ext cx="432811" cy="398058"/>
          </a:xfrm>
        </p:spPr>
        <p:txBody>
          <a:bodyPr/>
          <a:lstStyle/>
          <a:p>
            <a:fld id="{BB95180D-13DB-4C2D-83A3-E138881AC0BE}" type="slidenum">
              <a:rPr lang="en-US" smtClean="0"/>
              <a:t>‹#›</a:t>
            </a:fld>
            <a:endParaRPr lang="en-US" dirty="0"/>
          </a:p>
        </p:txBody>
      </p:sp>
    </p:spTree>
    <p:extLst>
      <p:ext uri="{BB962C8B-B14F-4D97-AF65-F5344CB8AC3E}">
        <p14:creationId xmlns:p14="http://schemas.microsoft.com/office/powerpoint/2010/main" val="224928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dirty="0"/>
          </a:p>
        </p:txBody>
      </p:sp>
      <p:sp>
        <p:nvSpPr>
          <p:cNvPr id="23" name="Line"/>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3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4"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52" name="Image"/>
          <p:cNvSpPr>
            <a:spLocks noGrp="1"/>
          </p:cNvSpPr>
          <p:nvPr>
            <p:ph type="pic" idx="13"/>
          </p:nvPr>
        </p:nvSpPr>
        <p:spPr>
          <a:xfrm>
            <a:off x="0" y="0"/>
            <a:ext cx="5486400" cy="9753600"/>
          </a:xfrm>
          <a:prstGeom prst="rect">
            <a:avLst/>
          </a:prstGeom>
        </p:spPr>
        <p:txBody>
          <a:bodyPr lIns="91439" tIns="45719" rIns="91439" bIns="45719">
            <a:noAutofit/>
          </a:bodyPr>
          <a:lstStyle/>
          <a:p>
            <a:endParaRPr dirty="0"/>
          </a:p>
        </p:txBody>
      </p:sp>
      <p:sp>
        <p:nvSpPr>
          <p:cNvPr id="53" name="Title Text"/>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4" name="Body Level One…"/>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lvl1pPr>
            <a:lvl2pPr>
              <a:buClr>
                <a:schemeClr val="accent1"/>
              </a:buClr>
            </a:lvl2pPr>
            <a:lvl3pPr>
              <a:buClr>
                <a:schemeClr val="accent1"/>
              </a:buClr>
            </a:lvl3pPr>
            <a:lvl4pPr>
              <a:buClr>
                <a:schemeClr val="accent1"/>
              </a:buClr>
            </a:lvl4pPr>
            <a:lvl5pPr>
              <a:buClr>
                <a:schemeClr val="accent1"/>
              </a:buCl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TM Norm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5DB54-B6DB-A647-BEE9-DC1207B2510F}"/>
              </a:ext>
            </a:extLst>
          </p:cNvPr>
          <p:cNvSpPr/>
          <p:nvPr userDrawn="1"/>
        </p:nvSpPr>
        <p:spPr>
          <a:xfrm>
            <a:off x="406400" y="319314"/>
            <a:ext cx="12192000" cy="9451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80000"/>
              </a:lnSpc>
              <a:spcBef>
                <a:spcPts val="0"/>
              </a:spcBef>
              <a:spcAft>
                <a:spcPts val="0"/>
              </a:spcAft>
              <a:buClrTx/>
              <a:buSzTx/>
              <a:buFontTx/>
              <a:buNone/>
              <a:tabLst/>
            </a:pPr>
            <a:endParaRPr kumimoji="0" lang="en-US" sz="2800" b="0" i="0" u="none" strike="noStrike" cap="all" spc="0" normalizeH="0" baseline="0" dirty="0">
              <a:ln>
                <a:noFill/>
              </a:ln>
              <a:solidFill>
                <a:srgbClr val="FFFFFF"/>
              </a:solidFill>
              <a:effectLst/>
              <a:uFillTx/>
              <a:latin typeface="+mn-lt"/>
              <a:ea typeface="+mn-ea"/>
              <a:cs typeface="+mn-cs"/>
              <a:sym typeface="DIN Condensed"/>
            </a:endParaRPr>
          </a:p>
        </p:txBody>
      </p:sp>
      <p:sp>
        <p:nvSpPr>
          <p:cNvPr id="82" name="Title Text"/>
          <p:cNvSpPr txBox="1">
            <a:spLocks noGrp="1"/>
          </p:cNvSpPr>
          <p:nvPr>
            <p:ph type="title" hasCustomPrompt="1"/>
          </p:nvPr>
        </p:nvSpPr>
        <p:spPr>
          <a:xfrm>
            <a:off x="406400" y="1814284"/>
            <a:ext cx="12192000" cy="547913"/>
          </a:xfrm>
          <a:prstGeom prst="rect">
            <a:avLst/>
          </a:prstGeom>
        </p:spPr>
        <p:txBody>
          <a:bodyPr>
            <a:normAutofit/>
          </a:bodyPr>
          <a:lstStyle>
            <a:lvl1pPr>
              <a:defRPr sz="4200" b="1" i="0" baseline="0">
                <a:solidFill>
                  <a:srgbClr val="EF4A3A"/>
                </a:solidFill>
                <a:latin typeface="Roboto Condensed" panose="02000000000000000000" pitchFamily="2" charset="0"/>
              </a:defRPr>
            </a:lvl1pPr>
          </a:lstStyle>
          <a:p>
            <a:r>
              <a:rPr lang="en-US" noProof="0" dirty="0"/>
              <a:t>Title Text</a:t>
            </a:r>
          </a:p>
        </p:txBody>
      </p:sp>
      <p:sp>
        <p:nvSpPr>
          <p:cNvPr id="83" name="Body Level One…"/>
          <p:cNvSpPr txBox="1">
            <a:spLocks noGrp="1"/>
          </p:cNvSpPr>
          <p:nvPr>
            <p:ph type="body" idx="1" hasCustomPrompt="1"/>
          </p:nvPr>
        </p:nvSpPr>
        <p:spPr>
          <a:prstGeom prst="rect">
            <a:avLst/>
          </a:prstGeom>
        </p:spPr>
        <p:txBody>
          <a:bodyPr>
            <a:normAutofit/>
          </a:bodyPr>
          <a:lstStyle>
            <a:lvl1pPr>
              <a:lnSpc>
                <a:spcPct val="100000"/>
              </a:lnSpc>
              <a:spcBef>
                <a:spcPts val="1200"/>
              </a:spcBef>
              <a:buClr>
                <a:srgbClr val="EF4A3A"/>
              </a:buClr>
              <a:buSzPct val="100000"/>
              <a:defRPr sz="2800" baseline="0">
                <a:solidFill>
                  <a:schemeClr val="bg1"/>
                </a:solidFill>
                <a:latin typeface="Roboto" panose="02000000000000000000" pitchFamily="2" charset="0"/>
              </a:defRPr>
            </a:lvl1pPr>
            <a:lvl2pPr>
              <a:lnSpc>
                <a:spcPct val="100000"/>
              </a:lnSpc>
              <a:spcBef>
                <a:spcPts val="1200"/>
              </a:spcBef>
              <a:buClr>
                <a:srgbClr val="EF4A3A"/>
              </a:buClr>
              <a:buSzPct val="100000"/>
              <a:defRPr sz="2800" baseline="0">
                <a:solidFill>
                  <a:schemeClr val="bg1"/>
                </a:solidFill>
                <a:latin typeface="Roboto" panose="02000000000000000000" pitchFamily="2" charset="0"/>
              </a:defRPr>
            </a:lvl2pPr>
            <a:lvl3pPr>
              <a:lnSpc>
                <a:spcPct val="100000"/>
              </a:lnSpc>
              <a:spcBef>
                <a:spcPts val="1200"/>
              </a:spcBef>
              <a:buClr>
                <a:srgbClr val="EF4A3A"/>
              </a:buClr>
              <a:buSzPct val="100000"/>
              <a:defRPr sz="2800" baseline="0">
                <a:solidFill>
                  <a:schemeClr val="bg1"/>
                </a:solidFill>
                <a:latin typeface="Roboto" panose="02000000000000000000" pitchFamily="2" charset="0"/>
              </a:defRPr>
            </a:lvl3pPr>
            <a:lvl4pPr>
              <a:lnSpc>
                <a:spcPct val="100000"/>
              </a:lnSpc>
              <a:spcBef>
                <a:spcPts val="1200"/>
              </a:spcBef>
              <a:buClr>
                <a:srgbClr val="EF4A3A"/>
              </a:buClr>
              <a:buSzPct val="100000"/>
              <a:defRPr sz="2800" baseline="0">
                <a:solidFill>
                  <a:schemeClr val="bg1"/>
                </a:solidFill>
                <a:latin typeface="Roboto" panose="02000000000000000000" pitchFamily="2" charset="0"/>
              </a:defRPr>
            </a:lvl4pPr>
            <a:lvl5pPr>
              <a:lnSpc>
                <a:spcPct val="100000"/>
              </a:lnSpc>
              <a:spcBef>
                <a:spcPts val="1200"/>
              </a:spcBef>
              <a:buClr>
                <a:srgbClr val="EF4A3A"/>
              </a:buClr>
              <a:buSzPct val="100000"/>
              <a:defRPr sz="2800" baseline="0">
                <a:solidFill>
                  <a:schemeClr val="bg1"/>
                </a:solidFill>
                <a:latin typeface="Roboto" panose="02000000000000000000" pitchFamily="2" charset="0"/>
              </a:defRPr>
            </a:lvl5pPr>
          </a:lstStyle>
          <a:p>
            <a:r>
              <a:rPr lang="en-US" noProof="0" dirty="0"/>
              <a:t>Body Level One</a:t>
            </a:r>
          </a:p>
          <a:p>
            <a:pPr lvl="1"/>
            <a:r>
              <a:rPr lang="en-US" noProof="0" dirty="0"/>
              <a:t>Body Level Two</a:t>
            </a:r>
          </a:p>
          <a:p>
            <a:pPr lvl="2"/>
            <a:r>
              <a:rPr lang="en-US" noProof="0" dirty="0"/>
              <a:t>Body Level Three</a:t>
            </a:r>
          </a:p>
          <a:p>
            <a:pPr lvl="3"/>
            <a:r>
              <a:rPr lang="en-US" noProof="0" dirty="0"/>
              <a:t>Body Level Four</a:t>
            </a:r>
          </a:p>
          <a:p>
            <a:pPr lvl="4"/>
            <a:r>
              <a:rPr lang="en-US" noProof="0" dirty="0"/>
              <a:t>Body Level Five</a:t>
            </a:r>
          </a:p>
        </p:txBody>
      </p:sp>
      <p:pic>
        <p:nvPicPr>
          <p:cNvPr id="7" name="DTM.png" descr="DTM.png">
            <a:extLst>
              <a:ext uri="{FF2B5EF4-FFF2-40B4-BE49-F238E27FC236}">
                <a16:creationId xmlns:a16="http://schemas.microsoft.com/office/drawing/2014/main" id="{30986199-4FC7-DC49-9B8F-3EE726A51377}"/>
              </a:ext>
            </a:extLst>
          </p:cNvPr>
          <p:cNvPicPr>
            <a:picLocks noChangeAspect="1"/>
          </p:cNvPicPr>
          <p:nvPr userDrawn="1"/>
        </p:nvPicPr>
        <p:blipFill>
          <a:blip r:embed="rId2"/>
          <a:stretch>
            <a:fillRect/>
          </a:stretch>
        </p:blipFill>
        <p:spPr>
          <a:xfrm>
            <a:off x="627512" y="449990"/>
            <a:ext cx="3191397" cy="814520"/>
          </a:xfrm>
          <a:prstGeom prst="rect">
            <a:avLst/>
          </a:prstGeom>
          <a:ln w="12700">
            <a:miter lim="400000"/>
          </a:ln>
        </p:spPr>
      </p:pic>
      <p:sp>
        <p:nvSpPr>
          <p:cNvPr id="8" name="Line">
            <a:extLst>
              <a:ext uri="{FF2B5EF4-FFF2-40B4-BE49-F238E27FC236}">
                <a16:creationId xmlns:a16="http://schemas.microsoft.com/office/drawing/2014/main" id="{A1241F14-8BC9-CF46-BFB6-8E53BB7596CA}"/>
              </a:ext>
            </a:extLst>
          </p:cNvPr>
          <p:cNvSpPr/>
          <p:nvPr userDrawn="1"/>
        </p:nvSpPr>
        <p:spPr>
          <a:xfrm>
            <a:off x="365580" y="1431926"/>
            <a:ext cx="12226876" cy="1"/>
          </a:xfrm>
          <a:prstGeom prst="line">
            <a:avLst/>
          </a:prstGeom>
          <a:ln w="38100">
            <a:solidFill>
              <a:srgbClr val="A6AAA9"/>
            </a:solidFill>
            <a:miter lim="400000"/>
          </a:ln>
        </p:spPr>
        <p:txBody>
          <a:bodyPr lIns="50800" tIns="50800" rIns="50800" bIns="50800" anchor="ctr"/>
          <a:lstStyle/>
          <a:p>
            <a:pPr algn="ctr">
              <a:lnSpc>
                <a:spcPct val="80000"/>
              </a:lnSpc>
              <a:spcBef>
                <a:spcPts val="0"/>
              </a:spcBef>
              <a:defRPr sz="2800" cap="all">
                <a:latin typeface="+mn-lt"/>
                <a:ea typeface="+mn-ea"/>
                <a:cs typeface="+mn-cs"/>
                <a:sym typeface="DIN Condensed"/>
              </a:defRPr>
            </a:pPr>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Image"/>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dirty="0"/>
          </a:p>
        </p:txBody>
      </p:sp>
      <p:sp>
        <p:nvSpPr>
          <p:cNvPr id="93" name="Title Text"/>
          <p:cNvSpPr txBox="1">
            <a:spLocks noGrp="1"/>
          </p:cNvSpPr>
          <p:nvPr>
            <p:ph type="title"/>
          </p:nvPr>
        </p:nvSpPr>
        <p:spPr>
          <a:xfrm>
            <a:off x="406400" y="1536700"/>
            <a:ext cx="6299200" cy="723900"/>
          </a:xfrm>
          <a:prstGeom prst="rect">
            <a:avLst/>
          </a:prstGeom>
        </p:spPr>
        <p:txBody>
          <a:bodyPr/>
          <a:lstStyle/>
          <a:p>
            <a:r>
              <a:t>Title Text</a:t>
            </a:r>
          </a:p>
        </p:txBody>
      </p:sp>
      <p:sp>
        <p:nvSpPr>
          <p:cNvPr id="94" name="Body Level One…"/>
          <p:cNvSpPr txBox="1">
            <a:spLocks noGrp="1"/>
          </p:cNvSpPr>
          <p:nvPr>
            <p:ph type="body" sz="half" idx="1"/>
          </p:nvPr>
        </p:nvSpPr>
        <p:spPr>
          <a:xfrm>
            <a:off x="406400" y="2743200"/>
            <a:ext cx="6299200" cy="6108700"/>
          </a:xfrm>
          <a:prstGeom prst="rect">
            <a:avLst/>
          </a:prstGeom>
        </p:spPr>
        <p:txBody>
          <a:bodyPr/>
          <a:lstStyle>
            <a:lvl1pPr>
              <a:buClr>
                <a:schemeClr val="accent1"/>
              </a:buClr>
              <a:defRPr sz="2800"/>
            </a:lvl1pPr>
            <a:lvl2pPr>
              <a:buClr>
                <a:schemeClr val="accent1"/>
              </a:buClr>
              <a:defRPr sz="2800"/>
            </a:lvl2pPr>
            <a:lvl3pPr>
              <a:buClr>
                <a:schemeClr val="accent1"/>
              </a:buClr>
              <a:defRPr sz="2800"/>
            </a:lvl3pPr>
            <a:lvl4pPr>
              <a:buClr>
                <a:schemeClr val="accent1"/>
              </a:buClr>
              <a:defRPr sz="2800"/>
            </a:lvl4pPr>
            <a:lvl5pPr>
              <a:buClr>
                <a:schemeClr val="accent1"/>
              </a:buClr>
              <a:defRPr sz="2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3" name="Title Text"/>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rPr/>
              <a:t>‹#›</a:t>
            </a:fld>
            <a:endParaRP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ransition spd="med"/>
  <p:hf hdr="0" ftr="0" dt="0"/>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digital-transformation-mfg.com/"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digital-transformation-mfg.co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research.mpi-group.com/jfe/form/SV_aYpkA5olEUatKJv"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mpisecure.com/dmla/Account/Login.aspx?timeout=true.aspx" TargetMode="External"/><Relationship Id="rId4" Type="http://schemas.openxmlformats.org/officeDocument/2006/relationships/hyperlink" Target="https://research.mpi-group.com/jfe/form/SV_a422KGwdFulq9d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digital-transformation-mfg.co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mpisecure.com/dmla/Account/Login.aspx?timeout=true.aspx"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digital-transformation-mfg.com/"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digital-transformation-mfg.com/"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acilitator Guide"/>
          <p:cNvSpPr txBox="1">
            <a:spLocks noGrp="1"/>
          </p:cNvSpPr>
          <p:nvPr>
            <p:ph type="ctrTitle"/>
          </p:nvPr>
        </p:nvSpPr>
        <p:spPr>
          <a:xfrm>
            <a:off x="406399" y="6426200"/>
            <a:ext cx="12339787" cy="2705100"/>
          </a:xfrm>
          <a:prstGeom prst="rect">
            <a:avLst/>
          </a:prstGeom>
        </p:spPr>
        <p:txBody>
          <a:bodyPr>
            <a:normAutofit fontScale="90000"/>
          </a:bodyPr>
          <a:lstStyle>
            <a:lvl1pPr defTabSz="566674">
              <a:defRPr sz="16490">
                <a:solidFill>
                  <a:srgbClr val="EF4A3A"/>
                </a:solidFill>
              </a:defRPr>
            </a:lvl1pPr>
          </a:lstStyle>
          <a:p>
            <a:r>
              <a:rPr dirty="0"/>
              <a:t>Facilitator Guide</a:t>
            </a:r>
          </a:p>
        </p:txBody>
      </p:sp>
      <p:sp>
        <p:nvSpPr>
          <p:cNvPr id="167" name="Digital maturity level assessment"/>
          <p:cNvSpPr txBox="1">
            <a:spLocks noGrp="1"/>
          </p:cNvSpPr>
          <p:nvPr>
            <p:ph type="subTitle" sz="quarter" idx="1"/>
          </p:nvPr>
        </p:nvSpPr>
        <p:spPr>
          <a:prstGeom prst="rect">
            <a:avLst/>
          </a:prstGeom>
        </p:spPr>
        <p:txBody>
          <a:bodyPr>
            <a:normAutofit/>
          </a:bodyPr>
          <a:lstStyle>
            <a:lvl1pPr>
              <a:defRPr sz="3900">
                <a:latin typeface="Roboto Condensed"/>
                <a:ea typeface="Roboto Condensed"/>
                <a:cs typeface="Roboto Condensed"/>
                <a:sym typeface="Roboto Condensed"/>
              </a:defRPr>
            </a:lvl1pPr>
          </a:lstStyle>
          <a:p>
            <a:r>
              <a:rPr sz="3600" dirty="0"/>
              <a:t>Digital </a:t>
            </a:r>
            <a:r>
              <a:rPr lang="en-US" sz="3600" dirty="0"/>
              <a:t>transformation for manufacturers</a:t>
            </a:r>
            <a:endParaRPr sz="3600" dirty="0"/>
          </a:p>
        </p:txBody>
      </p:sp>
      <p:sp>
        <p:nvSpPr>
          <p:cNvPr id="168" name="Rectangle"/>
          <p:cNvSpPr/>
          <p:nvPr/>
        </p:nvSpPr>
        <p:spPr>
          <a:xfrm>
            <a:off x="381694" y="222250"/>
            <a:ext cx="12339787" cy="1270000"/>
          </a:xfrm>
          <a:prstGeom prst="rect">
            <a:avLst/>
          </a:prstGeom>
          <a:solidFill>
            <a:srgbClr val="FFFFFF"/>
          </a:solidFill>
          <a:ln w="25400">
            <a:solidFill>
              <a:srgbClr val="5B5854"/>
            </a:solidFill>
            <a:miter lim="400000"/>
          </a:ln>
        </p:spPr>
        <p:txBody>
          <a:bodyPr lIns="50800" tIns="50800" rIns="50800" bIns="50800" anchor="ctr"/>
          <a:lstStyle/>
          <a:p>
            <a:pPr algn="ctr">
              <a:lnSpc>
                <a:spcPct val="80000"/>
              </a:lnSpc>
              <a:spcBef>
                <a:spcPts val="0"/>
              </a:spcBef>
              <a:defRPr sz="2800" cap="all">
                <a:latin typeface="+mn-lt"/>
                <a:ea typeface="+mn-ea"/>
                <a:cs typeface="+mn-cs"/>
                <a:sym typeface="DIN Condensed"/>
              </a:defRPr>
            </a:pPr>
            <a:endParaRPr dirty="0"/>
          </a:p>
        </p:txBody>
      </p:sp>
      <p:pic>
        <p:nvPicPr>
          <p:cNvPr id="169" name="DTM.png" descr="DTM.png"/>
          <p:cNvPicPr>
            <a:picLocks noChangeAspect="1"/>
          </p:cNvPicPr>
          <p:nvPr/>
        </p:nvPicPr>
        <p:blipFill>
          <a:blip r:embed="rId2"/>
          <a:stretch>
            <a:fillRect/>
          </a:stretch>
        </p:blipFill>
        <p:spPr>
          <a:xfrm>
            <a:off x="627512" y="449990"/>
            <a:ext cx="3191397" cy="81452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moves team from analysis to improvement</a:t>
            </a:r>
          </a:p>
        </p:txBody>
      </p:sp>
      <p:graphicFrame>
        <p:nvGraphicFramePr>
          <p:cNvPr id="5" name="Content Placeholder 4">
            <a:extLst>
              <a:ext uri="{FF2B5EF4-FFF2-40B4-BE49-F238E27FC236}">
                <a16:creationId xmlns:a16="http://schemas.microsoft.com/office/drawing/2014/main" id="{78BBFEE5-3285-1344-93D3-B6E077DDBC20}"/>
              </a:ext>
            </a:extLst>
          </p:cNvPr>
          <p:cNvGraphicFramePr>
            <a:graphicFrameLocks noGrp="1"/>
          </p:cNvGraphicFramePr>
          <p:nvPr>
            <p:ph idx="4294967295"/>
            <p:extLst>
              <p:ext uri="{D42A27DB-BD31-4B8C-83A1-F6EECF244321}">
                <p14:modId xmlns:p14="http://schemas.microsoft.com/office/powerpoint/2010/main" val="4266102811"/>
              </p:ext>
            </p:extLst>
          </p:nvPr>
        </p:nvGraphicFramePr>
        <p:xfrm>
          <a:off x="756137" y="2831124"/>
          <a:ext cx="11342077"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DA4FD540-8CBF-494B-A182-13B34492B17A}"/>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10</a:t>
            </a:fld>
            <a:endParaRPr lang="en-US" dirty="0"/>
          </a:p>
        </p:txBody>
      </p:sp>
    </p:spTree>
    <p:extLst>
      <p:ext uri="{BB962C8B-B14F-4D97-AF65-F5344CB8AC3E}">
        <p14:creationId xmlns:p14="http://schemas.microsoft.com/office/powerpoint/2010/main" val="40540850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DTMA moves team from analysis to improvement</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399" y="2743200"/>
            <a:ext cx="12373935" cy="6108700"/>
          </a:xfrm>
        </p:spPr>
        <p:txBody>
          <a:bodyPr>
            <a:noAutofit/>
          </a:bodyPr>
          <a:lstStyle/>
          <a:p>
            <a:pPr marL="0" indent="0">
              <a:buNone/>
            </a:pPr>
            <a:r>
              <a:rPr lang="en-US" sz="2200" b="1" dirty="0"/>
              <a:t>PRIOR TO THE ASSESSMENT</a:t>
            </a:r>
          </a:p>
          <a:p>
            <a:pPr marL="650230" indent="-650230">
              <a:buFont typeface="+mj-lt"/>
              <a:buAutoNum type="arabicPeriod"/>
            </a:pPr>
            <a:r>
              <a:rPr lang="en-US" sz="2200" b="1" dirty="0"/>
              <a:t>Plan for DTMA </a:t>
            </a:r>
            <a:r>
              <a:rPr lang="en-US" sz="2200" dirty="0"/>
              <a:t>— Facilitator assembled team and set the time and date for the assessment. </a:t>
            </a:r>
            <a:endParaRPr lang="en-US" sz="2200" b="1" dirty="0"/>
          </a:p>
          <a:p>
            <a:pPr marL="650230" indent="-650230">
              <a:buFont typeface="+mj-lt"/>
              <a:buAutoNum type="arabicPeriod"/>
            </a:pPr>
            <a:r>
              <a:rPr lang="en-US" sz="2200" b="1" dirty="0"/>
              <a:t>DTMA prework</a:t>
            </a:r>
            <a:r>
              <a:rPr lang="en-US" sz="2200" dirty="0"/>
              <a:t> — Review of Playbook materials to become acquainted with the DTMA process</a:t>
            </a:r>
            <a:r>
              <a:rPr lang="en-US" sz="2200"/>
              <a:t>. </a:t>
            </a:r>
            <a:endParaRPr lang="en-US" sz="2200" dirty="0"/>
          </a:p>
          <a:p>
            <a:pPr marL="0" indent="0">
              <a:buNone/>
            </a:pPr>
            <a:r>
              <a:rPr lang="en-US" sz="2200" b="1" dirty="0"/>
              <a:t>DAY OF THE ASSESSMENT</a:t>
            </a:r>
          </a:p>
          <a:p>
            <a:pPr marL="650230" indent="-650230">
              <a:buFont typeface="+mj-lt"/>
              <a:buAutoNum type="arabicPeriod"/>
            </a:pPr>
            <a:r>
              <a:rPr lang="en-US" sz="2200" b="1" dirty="0"/>
              <a:t>Completing the DTMA</a:t>
            </a:r>
            <a:r>
              <a:rPr lang="en-US" sz="2200" dirty="0"/>
              <a:t> — Answer the online DTMA questionnaire, looking to the Facilitator for guidance and using the Glossary to understand terminology.</a:t>
            </a:r>
          </a:p>
          <a:p>
            <a:pPr marL="650230" indent="-650230">
              <a:buFont typeface="+mj-lt"/>
              <a:buAutoNum type="arabicPeriod"/>
            </a:pPr>
            <a:r>
              <a:rPr lang="en-US" sz="2200" b="1" dirty="0"/>
              <a:t>DTMA output</a:t>
            </a:r>
            <a:r>
              <a:rPr lang="en-US" sz="2200" dirty="0"/>
              <a:t> — Upon submitting the DTMA questionnaire, connect to a data visualization site to see digital-maturity score (0-5) for the overall assessment and individual DTMA categories, identifying areas of largest potential impact/improvement and where constraints exist.</a:t>
            </a:r>
          </a:p>
          <a:p>
            <a:pPr marL="0" indent="0">
              <a:buNone/>
            </a:pPr>
            <a:r>
              <a:rPr lang="en-US" sz="2200" b="1" dirty="0"/>
              <a:t>AFTER THE ASSESSMENT</a:t>
            </a:r>
          </a:p>
          <a:p>
            <a:pPr marL="650230" indent="-650230">
              <a:buFont typeface="+mj-lt"/>
              <a:buAutoNum type="arabicPeriod" startAt="5"/>
            </a:pPr>
            <a:r>
              <a:rPr lang="en-US" sz="2200" b="1" dirty="0"/>
              <a:t>DTMA improvement planning</a:t>
            </a:r>
            <a:r>
              <a:rPr lang="en-US" sz="2200" dirty="0"/>
              <a:t> — Based on analysis of DTMA output, plan improvement projects to address areas of greatest potential impact. </a:t>
            </a:r>
          </a:p>
          <a:p>
            <a:pPr marL="650230" indent="-650230">
              <a:buFont typeface="+mj-lt"/>
              <a:buAutoNum type="arabicPeriod" startAt="5"/>
            </a:pPr>
            <a:r>
              <a:rPr lang="en-US" sz="2200" b="1" dirty="0"/>
              <a:t>DTMA improvements</a:t>
            </a:r>
            <a:r>
              <a:rPr lang="en-US" sz="2200" dirty="0"/>
              <a:t> — Execute the improvement plan.</a:t>
            </a:r>
          </a:p>
          <a:p>
            <a:endParaRPr lang="en-US" sz="2200" dirty="0">
              <a:solidFill>
                <a:srgbClr val="FF0000"/>
              </a:solidFill>
            </a:endParaRP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11</a:t>
            </a:fld>
            <a:endParaRPr lang="en-US" dirty="0"/>
          </a:p>
        </p:txBody>
      </p:sp>
    </p:spTree>
    <p:extLst>
      <p:ext uri="{BB962C8B-B14F-4D97-AF65-F5344CB8AC3E}">
        <p14:creationId xmlns:p14="http://schemas.microsoft.com/office/powerpoint/2010/main" val="9725797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Playbook Prepares teams for an assessment</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b="1" dirty="0"/>
              <a:t>DTM Checklist</a:t>
            </a:r>
            <a:r>
              <a:rPr lang="en-US" sz="2400" dirty="0"/>
              <a:t> — Document describes the steps a Facilitator should follow to conduct an assessment and improvement process.</a:t>
            </a:r>
          </a:p>
          <a:p>
            <a:r>
              <a:rPr lang="en-US" sz="2400" b="1" dirty="0"/>
              <a:t>DTM Glossary</a:t>
            </a:r>
            <a:r>
              <a:rPr lang="en-US" sz="2400" dirty="0"/>
              <a:t> — Document describes key terms within the assessment.</a:t>
            </a:r>
          </a:p>
          <a:p>
            <a:r>
              <a:rPr lang="en-US" sz="2400" b="1" dirty="0"/>
              <a:t>DTM Facilitator Guide</a:t>
            </a:r>
            <a:r>
              <a:rPr lang="en-US" sz="2400" dirty="0"/>
              <a:t> — Presentation helps a Facilitator acquaint teams with the end-to-end assessment and improvement process via either a virtual or in-person training session.</a:t>
            </a:r>
          </a:p>
          <a:p>
            <a:r>
              <a:rPr lang="en-US" sz="2400" b="1" dirty="0"/>
              <a:t>DTM Day-Of-Assessment Guide</a:t>
            </a:r>
            <a:r>
              <a:rPr lang="en-US" sz="2400" dirty="0"/>
              <a:t> — Quick review of overall DTM assessment, output, and improvement process. </a:t>
            </a:r>
          </a:p>
          <a:p>
            <a:r>
              <a:rPr lang="en-US" sz="2400" b="1" dirty="0"/>
              <a:t>DTM Improvement Plan</a:t>
            </a:r>
            <a:r>
              <a:rPr lang="en-US" sz="2400" dirty="0"/>
              <a:t> — Spreadsheet is used to document planned improvement actions that will occur after the assessment. </a:t>
            </a:r>
          </a:p>
          <a:p>
            <a:r>
              <a:rPr lang="en-US" sz="2400" b="1" dirty="0"/>
              <a:t>DTM Improvement Plan Instructions</a:t>
            </a:r>
            <a:r>
              <a:rPr lang="en-US" sz="2400" dirty="0"/>
              <a:t> — Instructions help team to complete an improvement plan.</a:t>
            </a:r>
          </a:p>
          <a:p>
            <a:r>
              <a:rPr lang="en-US" sz="2400" dirty="0"/>
              <a:t>All available at </a:t>
            </a:r>
            <a:r>
              <a:rPr lang="en-US" sz="2400" b="1" dirty="0">
                <a:hlinkClick r:id="rId2"/>
              </a:rPr>
              <a:t>https://digital-transformation-mfg.com</a:t>
            </a:r>
            <a:r>
              <a:rPr lang="en-US" sz="2400" b="1" dirty="0"/>
              <a:t> </a:t>
            </a:r>
          </a:p>
        </p:txBody>
      </p:sp>
      <p:sp>
        <p:nvSpPr>
          <p:cNvPr id="3" name="Slide Number Placeholder 2">
            <a:extLst>
              <a:ext uri="{FF2B5EF4-FFF2-40B4-BE49-F238E27FC236}">
                <a16:creationId xmlns:a16="http://schemas.microsoft.com/office/drawing/2014/main" id="{FC446FDD-08D4-1A4D-8E3A-C6439A645521}"/>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12</a:t>
            </a:fld>
            <a:endParaRPr lang="en-US" dirty="0"/>
          </a:p>
        </p:txBody>
      </p:sp>
    </p:spTree>
    <p:extLst>
      <p:ext uri="{BB962C8B-B14F-4D97-AF65-F5344CB8AC3E}">
        <p14:creationId xmlns:p14="http://schemas.microsoft.com/office/powerpoint/2010/main" val="42830566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Toolbox helps teams plan/execute improvements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b="1" dirty="0"/>
              <a:t>DTM Digitization Key Performance Indicators</a:t>
            </a:r>
            <a:r>
              <a:rPr lang="en-US" sz="2400" dirty="0"/>
              <a:t> — Guide presents key performance indicators (KPIs) useful in monitoring performance. </a:t>
            </a:r>
          </a:p>
          <a:p>
            <a:r>
              <a:rPr lang="en-US" sz="2400" b="1" dirty="0"/>
              <a:t>DTM Digitization Problem-Solving Tools and Techniques</a:t>
            </a:r>
            <a:r>
              <a:rPr lang="en-US" sz="2400" dirty="0"/>
              <a:t> — Document provides techniques/methods for identifying targets for improvement projects and common problem-solving tools.</a:t>
            </a:r>
          </a:p>
          <a:p>
            <a:r>
              <a:rPr lang="en-US" sz="2400" b="1" dirty="0"/>
              <a:t>DTM Digital Improvement Project Primer</a:t>
            </a:r>
            <a:r>
              <a:rPr lang="en-US" sz="2400" dirty="0"/>
              <a:t> — Guide presents basics for Facilitators and assessment teams when managing an improvement project.</a:t>
            </a:r>
          </a:p>
          <a:p>
            <a:r>
              <a:rPr lang="en-US" sz="2400" b="1" dirty="0"/>
              <a:t>DTM Digital Transformation Gemba Walk Guide</a:t>
            </a:r>
            <a:r>
              <a:rPr lang="en-US" sz="2400" dirty="0"/>
              <a:t> — Guide presents instructions for how to conduct a gemba walk that will help an improvement team identify how and why digital weaknesses exist.</a:t>
            </a:r>
          </a:p>
          <a:p>
            <a:r>
              <a:rPr lang="en-US" sz="2400" b="1" dirty="0"/>
              <a:t>MEP Digitization Online Learning Materials</a:t>
            </a:r>
            <a:r>
              <a:rPr lang="en-US" sz="2400" dirty="0"/>
              <a:t> — Online catalog of existing MEP digital-operations content with links to documents and presentations.</a:t>
            </a:r>
          </a:p>
          <a:p>
            <a:r>
              <a:rPr lang="en-US" sz="2400" dirty="0"/>
              <a:t>All available at </a:t>
            </a:r>
            <a:r>
              <a:rPr lang="en-US" sz="2400" b="1" dirty="0">
                <a:hlinkClick r:id="rId2"/>
              </a:rPr>
              <a:t>https://digital-transformation-mfg.com</a:t>
            </a:r>
            <a:r>
              <a:rPr lang="en-US" sz="2400" b="1" dirty="0"/>
              <a:t> </a:t>
            </a:r>
          </a:p>
          <a:p>
            <a:endParaRPr lang="en-US" sz="2400"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13</a:t>
            </a:fld>
            <a:endParaRPr lang="en-US" dirty="0"/>
          </a:p>
        </p:txBody>
      </p:sp>
    </p:spTree>
    <p:extLst>
      <p:ext uri="{BB962C8B-B14F-4D97-AF65-F5344CB8AC3E}">
        <p14:creationId xmlns:p14="http://schemas.microsoft.com/office/powerpoint/2010/main" val="25274400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Digital Maturity </a:t>
            </a:r>
            <a:br>
              <a:rPr lang="en-US" sz="3600" i="1" dirty="0"/>
            </a:br>
            <a:r>
              <a:rPr lang="en-US" sz="3600" i="1" dirty="0"/>
              <a:t>and the improvement process?</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14</a:t>
            </a:fld>
            <a:endParaRPr lang="en-US" dirty="0"/>
          </a:p>
        </p:txBody>
      </p:sp>
    </p:spTree>
    <p:extLst>
      <p:ext uri="{BB962C8B-B14F-4D97-AF65-F5344CB8AC3E}">
        <p14:creationId xmlns:p14="http://schemas.microsoft.com/office/powerpoint/2010/main" val="22152188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questionnaire</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DTMA</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15</a:t>
            </a:fld>
            <a:endParaRPr lang="en-US" dirty="0"/>
          </a:p>
        </p:txBody>
      </p:sp>
    </p:spTree>
    <p:extLst>
      <p:ext uri="{BB962C8B-B14F-4D97-AF65-F5344CB8AC3E}">
        <p14:creationId xmlns:p14="http://schemas.microsoft.com/office/powerpoint/2010/main" val="21893398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DTMA examines processes and metrics in 8 categories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514605"/>
            <a:ext cx="12192000" cy="6108700"/>
          </a:xfrm>
        </p:spPr>
        <p:txBody>
          <a:bodyPr>
            <a:noAutofit/>
          </a:bodyPr>
          <a:lstStyle/>
          <a:p>
            <a:pPr marL="0" indent="-69989">
              <a:buNone/>
            </a:pPr>
            <a:r>
              <a:rPr lang="en-US" sz="2000" b="1" dirty="0"/>
              <a:t>Profile </a:t>
            </a:r>
            <a:r>
              <a:rPr lang="en-US" sz="2000" dirty="0"/>
              <a:t>— Team login (Email and Password) and company demographics</a:t>
            </a:r>
          </a:p>
          <a:p>
            <a:pPr marL="0" indent="-69989">
              <a:buNone/>
            </a:pPr>
            <a:r>
              <a:rPr lang="en-US" sz="2000" b="1" dirty="0"/>
              <a:t>8 Categories:</a:t>
            </a:r>
            <a:endParaRPr lang="en-US" sz="2000" dirty="0"/>
          </a:p>
          <a:p>
            <a:pPr>
              <a:buFont typeface="+mj-lt"/>
              <a:buAutoNum type="arabicPeriod"/>
            </a:pPr>
            <a:r>
              <a:rPr lang="en-US" sz="2000" b="1" dirty="0"/>
              <a:t>Business </a:t>
            </a:r>
            <a:r>
              <a:rPr lang="en-US" sz="2000" dirty="0"/>
              <a:t>— Leadership, strategy deployment, and technologies for digitization.</a:t>
            </a:r>
          </a:p>
          <a:p>
            <a:pPr>
              <a:buFont typeface="+mj-lt"/>
              <a:buAutoNum type="arabicPeriod"/>
            </a:pPr>
            <a:r>
              <a:rPr lang="en-US" sz="2000" b="1" dirty="0"/>
              <a:t>Production</a:t>
            </a:r>
            <a:r>
              <a:rPr lang="en-US" sz="2000" dirty="0"/>
              <a:t> — Best practices to drive digitization within production and manufacturing KPIs.</a:t>
            </a:r>
          </a:p>
          <a:p>
            <a:pPr>
              <a:buFont typeface="+mj-lt"/>
              <a:buAutoNum type="arabicPeriod"/>
            </a:pPr>
            <a:r>
              <a:rPr lang="en-US" sz="2000" b="1" dirty="0"/>
              <a:t>Warehouse/Distribution</a:t>
            </a:r>
            <a:r>
              <a:rPr lang="en-US" sz="2000" dirty="0"/>
              <a:t> — Best practices to drive digitization within warehouses and warehouse KPIs.</a:t>
            </a:r>
          </a:p>
          <a:p>
            <a:pPr>
              <a:buFont typeface="+mj-lt"/>
              <a:buAutoNum type="arabicPeriod"/>
            </a:pPr>
            <a:r>
              <a:rPr lang="en-US" sz="2000" b="1" dirty="0"/>
              <a:t>Supply chain</a:t>
            </a:r>
            <a:r>
              <a:rPr lang="en-US" sz="2000" dirty="0"/>
              <a:t> — Best practices to drive digitization of suppliers and supplier-management KPIs.</a:t>
            </a:r>
          </a:p>
          <a:p>
            <a:pPr marL="457200" indent="-457200">
              <a:buFont typeface="+mj-lt"/>
              <a:buAutoNum type="arabicPeriod" startAt="5"/>
            </a:pPr>
            <a:r>
              <a:rPr lang="en-US" sz="2000" b="1" dirty="0"/>
              <a:t>Logistics/Transportation</a:t>
            </a:r>
            <a:r>
              <a:rPr lang="en-US" sz="2000" dirty="0"/>
              <a:t> — Best practices to drive digitization with logistics partners and transportation KPIs.</a:t>
            </a:r>
          </a:p>
          <a:p>
            <a:pPr>
              <a:buFont typeface="+mj-lt"/>
              <a:buAutoNum type="arabicPeriod" startAt="5"/>
            </a:pPr>
            <a:r>
              <a:rPr lang="en-US" sz="2000" b="1" dirty="0"/>
              <a:t>Customer</a:t>
            </a:r>
            <a:r>
              <a:rPr lang="en-US" sz="2000" dirty="0"/>
              <a:t>  — Best practices to support digitization with customers and customer-centric KPIs.</a:t>
            </a:r>
          </a:p>
          <a:p>
            <a:pPr>
              <a:buFont typeface="+mj-lt"/>
              <a:buAutoNum type="arabicPeriod" startAt="5"/>
            </a:pPr>
            <a:r>
              <a:rPr lang="en-US" sz="2000" b="1" dirty="0"/>
              <a:t>Support Functions</a:t>
            </a:r>
            <a:r>
              <a:rPr lang="en-US" sz="2000" dirty="0"/>
              <a:t> — Practices of support functions to support digitization.</a:t>
            </a:r>
          </a:p>
          <a:p>
            <a:pPr>
              <a:buFont typeface="+mj-lt"/>
              <a:buAutoNum type="arabicPeriod" startAt="5"/>
            </a:pPr>
            <a:r>
              <a:rPr lang="en-US" sz="2000" b="1" dirty="0"/>
              <a:t>Smart Products</a:t>
            </a:r>
            <a:r>
              <a:rPr lang="en-US" sz="2000" dirty="0"/>
              <a:t> — Development of smart products.</a:t>
            </a:r>
          </a:p>
          <a:p>
            <a:pPr>
              <a:buFont typeface="+mj-lt"/>
              <a:buAutoNum type="arabicPeriod" startAt="5"/>
            </a:pPr>
            <a:endParaRPr lang="en-US" sz="2000" dirty="0"/>
          </a:p>
          <a:p>
            <a:pPr marL="0" indent="0">
              <a:buNone/>
            </a:pPr>
            <a:r>
              <a:rPr lang="en-US" sz="2000" dirty="0"/>
              <a:t>Detail descriptions of 8 categories are provided on the DTMA questionnaire.</a:t>
            </a:r>
          </a:p>
          <a:p>
            <a:pPr>
              <a:buFont typeface="+mj-lt"/>
              <a:buAutoNum type="arabicPeriod"/>
            </a:pPr>
            <a:endParaRPr lang="en-US" sz="2400" dirty="0"/>
          </a:p>
        </p:txBody>
      </p:sp>
      <p:sp>
        <p:nvSpPr>
          <p:cNvPr id="3" name="Slide Number Placeholder 2">
            <a:extLst>
              <a:ext uri="{FF2B5EF4-FFF2-40B4-BE49-F238E27FC236}">
                <a16:creationId xmlns:a16="http://schemas.microsoft.com/office/drawing/2014/main" id="{4C750A55-325D-9B49-A590-74747232A1EB}"/>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16</a:t>
            </a:fld>
            <a:endParaRPr lang="en-US" dirty="0"/>
          </a:p>
        </p:txBody>
      </p:sp>
    </p:spTree>
    <p:extLst>
      <p:ext uri="{BB962C8B-B14F-4D97-AF65-F5344CB8AC3E}">
        <p14:creationId xmlns:p14="http://schemas.microsoft.com/office/powerpoint/2010/main" val="159677486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moves from analysis to improvement in 6 steps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rmAutofit fontScale="85000" lnSpcReduction="20000"/>
          </a:bodyPr>
          <a:lstStyle/>
          <a:p>
            <a:pPr marL="650230" indent="-650230">
              <a:buFont typeface="+mj-lt"/>
              <a:buAutoNum type="arabicPeriod"/>
            </a:pPr>
            <a:r>
              <a:rPr lang="en-US" b="1" dirty="0"/>
              <a:t>Plan for a DTMA </a:t>
            </a:r>
            <a:r>
              <a:rPr lang="en-US" dirty="0"/>
              <a:t>— Facilitator assembles a team and plans time and date for an assessment. </a:t>
            </a:r>
            <a:endParaRPr lang="en-US" b="1" dirty="0">
              <a:solidFill>
                <a:srgbClr val="FF0000"/>
              </a:solidFill>
            </a:endParaRPr>
          </a:p>
          <a:p>
            <a:pPr marL="650230" indent="-650230">
              <a:buFont typeface="+mj-lt"/>
              <a:buAutoNum type="arabicPeriod"/>
            </a:pPr>
            <a:r>
              <a:rPr lang="en-US" b="1" dirty="0"/>
              <a:t>DTMA prework</a:t>
            </a:r>
            <a:r>
              <a:rPr lang="en-US" dirty="0"/>
              <a:t> — Facilitator and team review Playbook materials to become acquainted with the DTMA process. </a:t>
            </a:r>
            <a:endParaRPr lang="en-US" b="1" dirty="0">
              <a:solidFill>
                <a:srgbClr val="FF0000"/>
              </a:solidFill>
            </a:endParaRPr>
          </a:p>
          <a:p>
            <a:pPr marL="650230" indent="-650230">
              <a:buFont typeface="+mj-lt"/>
              <a:buAutoNum type="arabicPeriod"/>
            </a:pPr>
            <a:r>
              <a:rPr lang="en-US" b="1" dirty="0"/>
              <a:t>Completing the DTMA</a:t>
            </a:r>
            <a:r>
              <a:rPr lang="en-US" dirty="0"/>
              <a:t> — Led by the Facilitator, the team answers the online DTMA questionnaire (in person or virtually).</a:t>
            </a:r>
          </a:p>
          <a:p>
            <a:pPr marL="650230" indent="-650230">
              <a:buFont typeface="+mj-lt"/>
              <a:buAutoNum type="arabicPeriod" startAt="4"/>
            </a:pPr>
            <a:r>
              <a:rPr lang="en-US" b="1" dirty="0"/>
              <a:t>DTMA output</a:t>
            </a:r>
            <a:r>
              <a:rPr lang="en-US" dirty="0"/>
              <a:t> — Upon submitting the DTMA questionnaire, a team is connected to a data visualization site where they can review their digital-maturity score (0-5) for the overall assessment and individual DTMA categories, identifying:</a:t>
            </a:r>
          </a:p>
          <a:p>
            <a:pPr lvl="1"/>
            <a:r>
              <a:rPr lang="en-US" dirty="0"/>
              <a:t>Areas of largest impact potential</a:t>
            </a:r>
          </a:p>
          <a:p>
            <a:pPr lvl="1"/>
            <a:r>
              <a:rPr lang="en-US" dirty="0"/>
              <a:t>Where constraints exist</a:t>
            </a:r>
          </a:p>
          <a:p>
            <a:pPr lvl="1"/>
            <a:r>
              <a:rPr lang="en-US" dirty="0"/>
              <a:t>Where more information about current digital status is required. </a:t>
            </a:r>
          </a:p>
          <a:p>
            <a:pPr marL="650230" indent="-650230">
              <a:buFont typeface="+mj-lt"/>
              <a:buAutoNum type="arabicPeriod" startAt="4"/>
            </a:pPr>
            <a:r>
              <a:rPr lang="en-US" b="1" dirty="0"/>
              <a:t>DTMA improvement planning</a:t>
            </a:r>
            <a:r>
              <a:rPr lang="en-US" dirty="0"/>
              <a:t> — Team designs improvement plan/initiatives to address areas of greatest impact. Engagement with MEPs for guidance is encouraged.</a:t>
            </a:r>
          </a:p>
          <a:p>
            <a:pPr marL="650230" indent="-650230">
              <a:buFont typeface="+mj-lt"/>
              <a:buAutoNum type="arabicPeriod" startAt="4"/>
            </a:pPr>
            <a:r>
              <a:rPr lang="en-US" b="1" dirty="0"/>
              <a:t>DTMA improvements</a:t>
            </a:r>
            <a:r>
              <a:rPr lang="en-US" dirty="0"/>
              <a:t> — Team executes the improvement plan.</a:t>
            </a:r>
          </a:p>
          <a:p>
            <a:pPr marL="650230" indent="-650230">
              <a:buFont typeface="+mj-lt"/>
              <a:buAutoNum type="arabicPeriod"/>
            </a:pPr>
            <a:endParaRPr lang="en-US" sz="2400" dirty="0"/>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17</a:t>
            </a:fld>
            <a:endParaRPr lang="en-US" dirty="0"/>
          </a:p>
        </p:txBody>
      </p:sp>
    </p:spTree>
    <p:extLst>
      <p:ext uri="{BB962C8B-B14F-4D97-AF65-F5344CB8AC3E}">
        <p14:creationId xmlns:p14="http://schemas.microsoft.com/office/powerpoint/2010/main" val="18398705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practice/performance questions define Maturity </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pPr lvl="0"/>
            <a:r>
              <a:rPr lang="en-US" sz="2400" b="1" dirty="0"/>
              <a:t>Level 0</a:t>
            </a:r>
            <a:r>
              <a:rPr lang="en-US" sz="2400" dirty="0"/>
              <a:t> — No maturity.</a:t>
            </a:r>
          </a:p>
          <a:p>
            <a:pPr lvl="0"/>
            <a:r>
              <a:rPr lang="en-US" sz="2400" b="1" dirty="0"/>
              <a:t>Level 1</a:t>
            </a:r>
            <a:r>
              <a:rPr lang="en-US" sz="2400" dirty="0"/>
              <a:t> — Awareness of digital technologies and processes and their applicability</a:t>
            </a:r>
          </a:p>
          <a:p>
            <a:pPr lvl="0"/>
            <a:r>
              <a:rPr lang="en-US" sz="2400" b="1" dirty="0"/>
              <a:t>Level 2</a:t>
            </a:r>
            <a:r>
              <a:rPr lang="en-US" sz="2400" dirty="0"/>
              <a:t> — Trialing digital technologies and processes </a:t>
            </a:r>
          </a:p>
          <a:p>
            <a:pPr lvl="0"/>
            <a:r>
              <a:rPr lang="en-US" sz="2400" b="1" dirty="0"/>
              <a:t>Level 3</a:t>
            </a:r>
            <a:r>
              <a:rPr lang="en-US" sz="2400" dirty="0"/>
              <a:t> — Some application of digital technologies and processes </a:t>
            </a:r>
          </a:p>
          <a:p>
            <a:pPr lvl="0"/>
            <a:r>
              <a:rPr lang="en-US" sz="2400" b="1" dirty="0"/>
              <a:t>Level 4</a:t>
            </a:r>
            <a:r>
              <a:rPr lang="en-US" sz="2400" dirty="0"/>
              <a:t> — Substantial application of digital technologies and processes and achieving operational benefits</a:t>
            </a:r>
          </a:p>
          <a:p>
            <a:pPr lvl="0"/>
            <a:r>
              <a:rPr lang="en-US" sz="2400" b="1" dirty="0"/>
              <a:t>Level 5</a:t>
            </a:r>
            <a:r>
              <a:rPr lang="en-US" sz="2400" dirty="0"/>
              <a:t> — Full maturity with widespread application of digital technologies and processes and achieving operational benefits and significant competitive advantage</a:t>
            </a:r>
          </a:p>
          <a:p>
            <a:pPr marL="0" indent="0">
              <a:buNone/>
            </a:pPr>
            <a:endParaRPr lang="en-US" sz="2400" dirty="0"/>
          </a:p>
          <a:p>
            <a:pPr marL="0" indent="0">
              <a:buNone/>
            </a:pPr>
            <a:r>
              <a:rPr lang="en-US" sz="2400" dirty="0"/>
              <a:t>Each section also includes a question to identify constraints that limit potential for improvements and an area to record notes about the section.</a:t>
            </a: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18</a:t>
            </a:fld>
            <a:endParaRPr lang="en-US" dirty="0"/>
          </a:p>
        </p:txBody>
      </p:sp>
    </p:spTree>
    <p:extLst>
      <p:ext uri="{BB962C8B-B14F-4D97-AF65-F5344CB8AC3E}">
        <p14:creationId xmlns:p14="http://schemas.microsoft.com/office/powerpoint/2010/main" val="33723647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Teams complete the dtma at an online site</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95953"/>
            <a:ext cx="12192000" cy="6348047"/>
          </a:xfrm>
        </p:spPr>
        <p:txBody>
          <a:bodyPr>
            <a:normAutofit fontScale="92500" lnSpcReduction="20000"/>
          </a:bodyPr>
          <a:lstStyle/>
          <a:p>
            <a:r>
              <a:rPr lang="en-US" sz="2400" dirty="0">
                <a:ea typeface="Roboto Condensed" panose="02000000000000000000" pitchFamily="2" charset="0"/>
              </a:rPr>
              <a:t>Teams access the live DTMA questionnaire at the following online site:</a:t>
            </a:r>
            <a:br>
              <a:rPr lang="en-US" sz="2400" dirty="0">
                <a:ea typeface="Roboto Condensed" panose="02000000000000000000" pitchFamily="2" charset="0"/>
              </a:rPr>
            </a:br>
            <a:endParaRPr lang="en-US" sz="2400" dirty="0">
              <a:ea typeface="Roboto Condensed" panose="02000000000000000000" pitchFamily="2" charset="0"/>
            </a:endParaRPr>
          </a:p>
          <a:p>
            <a:pPr marL="444500" lvl="1" indent="0" algn="ctr">
              <a:buNone/>
            </a:pPr>
            <a:r>
              <a:rPr lang="en-US" sz="2400" b="1" dirty="0">
                <a:ea typeface="Roboto Condensed" panose="02000000000000000000" pitchFamily="2" charset="0"/>
                <a:hlinkClick r:id="rId3"/>
              </a:rPr>
              <a:t>Digital Transformation for Manufacturers Assessment</a:t>
            </a:r>
            <a:br>
              <a:rPr lang="en-US" sz="2400" dirty="0">
                <a:ea typeface="Roboto Condensed" panose="02000000000000000000" pitchFamily="2" charset="0"/>
              </a:rPr>
            </a:br>
            <a:br>
              <a:rPr lang="en-US" sz="2400" dirty="0">
                <a:ea typeface="Roboto Condensed" panose="02000000000000000000" pitchFamily="2" charset="0"/>
              </a:rPr>
            </a:br>
            <a:r>
              <a:rPr lang="en-US" sz="2400" b="1" i="1" dirty="0">
                <a:ea typeface="Roboto Condensed" panose="02000000000000000000" pitchFamily="2" charset="0"/>
              </a:rPr>
              <a:t>NOTE:</a:t>
            </a:r>
            <a:r>
              <a:rPr lang="en-US" sz="2400" i="1" dirty="0">
                <a:ea typeface="Roboto Condensed" panose="02000000000000000000" pitchFamily="2" charset="0"/>
              </a:rPr>
              <a:t> Prior to the completing an actual assessment, team members can become familiar with the assessment questionnaire and data visualization process via an </a:t>
            </a:r>
            <a:br>
              <a:rPr lang="en-US" sz="2400" i="1" dirty="0">
                <a:ea typeface="Roboto Condensed" panose="02000000000000000000" pitchFamily="2" charset="0"/>
              </a:rPr>
            </a:br>
            <a:r>
              <a:rPr lang="en-US" sz="2400" i="1" dirty="0">
                <a:ea typeface="Roboto Condensed" panose="02000000000000000000" pitchFamily="2" charset="0"/>
              </a:rPr>
              <a:t>online demonstration site:</a:t>
            </a:r>
            <a:br>
              <a:rPr lang="en-US" sz="2400" i="1" dirty="0">
                <a:solidFill>
                  <a:srgbClr val="FF0000"/>
                </a:solidFill>
                <a:ea typeface="Roboto Condensed" panose="02000000000000000000" pitchFamily="2" charset="0"/>
              </a:rPr>
            </a:br>
            <a:br>
              <a:rPr lang="en-US" sz="2400" i="1" dirty="0">
                <a:solidFill>
                  <a:srgbClr val="FF0000"/>
                </a:solidFill>
                <a:ea typeface="Roboto Condensed" panose="02000000000000000000" pitchFamily="2" charset="0"/>
              </a:rPr>
            </a:br>
            <a:r>
              <a:rPr lang="en-US" sz="2400" b="1" dirty="0">
                <a:solidFill>
                  <a:srgbClr val="FF0000"/>
                </a:solidFill>
                <a:ea typeface="Roboto Condensed" panose="02000000000000000000" pitchFamily="2" charset="0"/>
                <a:hlinkClick r:id="rId4"/>
              </a:rPr>
              <a:t>DTMA Demo</a:t>
            </a:r>
            <a:r>
              <a:rPr lang="en-US" sz="2400" b="1" dirty="0">
                <a:solidFill>
                  <a:srgbClr val="FF0000"/>
                </a:solidFill>
                <a:ea typeface="Roboto Condensed" panose="02000000000000000000" pitchFamily="2" charset="0"/>
              </a:rPr>
              <a:t> </a:t>
            </a:r>
          </a:p>
          <a:p>
            <a:r>
              <a:rPr lang="en-US" sz="2400" dirty="0">
                <a:ea typeface="Roboto Condensed" panose="02000000000000000000" pitchFamily="2" charset="0"/>
              </a:rPr>
              <a:t>Once at the assessment site (live or demo), an Email and Passcode are required to begin an assessment; this information also will be needed to review the data output of your assessment after submission of the questionnaire.</a:t>
            </a:r>
          </a:p>
          <a:p>
            <a:r>
              <a:rPr lang="en-US" sz="2400" dirty="0">
                <a:ea typeface="Roboto Condensed" panose="02000000000000000000" pitchFamily="2" charset="0"/>
              </a:rPr>
              <a:t>Record the Email and Passcode used to enter the site to review DTMA data output after submitting the assessment. </a:t>
            </a:r>
            <a:endParaRPr lang="en-US" sz="2400" b="1" dirty="0">
              <a:solidFill>
                <a:srgbClr val="FF0000"/>
              </a:solidFill>
              <a:ea typeface="Roboto Condensed" panose="02000000000000000000" pitchFamily="2" charset="0"/>
            </a:endParaRPr>
          </a:p>
          <a:p>
            <a:r>
              <a:rPr lang="en-US" sz="2400" dirty="0">
                <a:ea typeface="Roboto Condensed" panose="02000000000000000000" pitchFamily="2" charset="0"/>
                <a:cs typeface="Arial" panose="020B0604020202020204" pitchFamily="34" charset="0"/>
              </a:rPr>
              <a:t>When submitting followup DTMA assessments, the Email and Passcode will allow you to confidentially and simultaneously compare your three most recent assessment results to a peer group. </a:t>
            </a:r>
            <a:r>
              <a:rPr lang="en-US" sz="2400" dirty="0">
                <a:solidFill>
                  <a:schemeClr val="bg2"/>
                </a:solidFill>
                <a:ea typeface="Roboto Condensed" panose="02000000000000000000" pitchFamily="2" charset="0"/>
              </a:rPr>
              <a:t>The Email and Passcode must be identical to that used when completing the assessment. </a:t>
            </a:r>
            <a:r>
              <a:rPr lang="en-US" sz="2400" dirty="0">
                <a:solidFill>
                  <a:schemeClr val="bg2"/>
                </a:solidFill>
                <a:ea typeface="Roboto Condensed" panose="02000000000000000000" pitchFamily="2" charset="0"/>
                <a:cs typeface="Arial" panose="020B0604020202020204" pitchFamily="34" charset="0"/>
              </a:rPr>
              <a:t>To review your assessment results when</a:t>
            </a:r>
            <a:r>
              <a:rPr lang="en-US" sz="2400" dirty="0">
                <a:ea typeface="Roboto Condensed" panose="02000000000000000000" pitchFamily="2" charset="0"/>
                <a:cs typeface="Arial" panose="020B0604020202020204" pitchFamily="34" charset="0"/>
              </a:rPr>
              <a:t> NOT being redirected from a new </a:t>
            </a:r>
            <a:r>
              <a:rPr lang="en-US" sz="2400" dirty="0">
                <a:solidFill>
                  <a:schemeClr val="bg2"/>
                </a:solidFill>
                <a:ea typeface="Roboto Condensed" panose="02000000000000000000" pitchFamily="2" charset="0"/>
                <a:cs typeface="Arial" panose="020B0604020202020204" pitchFamily="34" charset="0"/>
              </a:rPr>
              <a:t>assessment, go to:</a:t>
            </a:r>
          </a:p>
          <a:p>
            <a:pPr marL="0" indent="0" algn="ctr">
              <a:buNone/>
            </a:pPr>
            <a:r>
              <a:rPr lang="en-US" sz="2400" b="1" dirty="0">
                <a:ea typeface="Roboto Condensed" panose="02000000000000000000" pitchFamily="2" charset="0"/>
                <a:cs typeface="Arial" panose="020B0604020202020204" pitchFamily="34" charset="0"/>
                <a:hlinkClick r:id="rId5"/>
              </a:rPr>
              <a:t>DTM Data Visualization</a:t>
            </a:r>
            <a:endParaRPr lang="en-US" sz="2400" b="1" dirty="0">
              <a:ea typeface="Roboto Condensed" panose="02000000000000000000" pitchFamily="2" charset="0"/>
              <a:cs typeface="Arial" panose="020B0604020202020204" pitchFamily="34" charset="0"/>
            </a:endParaRPr>
          </a:p>
          <a:p>
            <a:endParaRPr lang="en-US" sz="2844" dirty="0"/>
          </a:p>
          <a:p>
            <a:endParaRPr lang="en-US" sz="2844" dirty="0"/>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19</a:t>
            </a:fld>
            <a:endParaRPr lang="en-US" dirty="0"/>
          </a:p>
        </p:txBody>
      </p:sp>
    </p:spTree>
    <p:extLst>
      <p:ext uri="{BB962C8B-B14F-4D97-AF65-F5344CB8AC3E}">
        <p14:creationId xmlns:p14="http://schemas.microsoft.com/office/powerpoint/2010/main" val="218820853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HEADLINE HERE"/>
          <p:cNvSpPr txBox="1">
            <a:spLocks noGrp="1"/>
          </p:cNvSpPr>
          <p:nvPr>
            <p:ph type="title"/>
          </p:nvPr>
        </p:nvSpPr>
        <p:spPr>
          <a:xfrm>
            <a:off x="406400" y="1854200"/>
            <a:ext cx="12192000" cy="723900"/>
          </a:xfrm>
          <a:prstGeom prst="rect">
            <a:avLst/>
          </a:prstGeom>
        </p:spPr>
        <p:txBody>
          <a:bodyPr/>
          <a:lstStyle>
            <a:lvl1pPr defTabSz="408940">
              <a:spcBef>
                <a:spcPts val="1900"/>
              </a:spcBef>
              <a:defRPr sz="4200" b="1">
                <a:solidFill>
                  <a:srgbClr val="EF4A3A"/>
                </a:solidFill>
                <a:latin typeface="Roboto Condensed"/>
                <a:ea typeface="Roboto Condensed"/>
                <a:cs typeface="Roboto Condensed"/>
                <a:sym typeface="Roboto Condensed"/>
              </a:defRPr>
            </a:lvl1pPr>
          </a:lstStyle>
          <a:p>
            <a:r>
              <a:rPr lang="en-US" dirty="0"/>
              <a:t>AGENDA</a:t>
            </a:r>
            <a:endParaRPr dirty="0"/>
          </a:p>
        </p:txBody>
      </p:sp>
      <p:sp>
        <p:nvSpPr>
          <p:cNvPr id="176" name="Bulleted items in a list go here…"/>
          <p:cNvSpPr txBox="1">
            <a:spLocks noGrp="1"/>
          </p:cNvSpPr>
          <p:nvPr>
            <p:ph type="body" idx="1"/>
          </p:nvPr>
        </p:nvSpPr>
        <p:spPr>
          <a:prstGeom prst="rect">
            <a:avLst/>
          </a:prstGeom>
        </p:spPr>
        <p:txBody>
          <a:bodyPr>
            <a:normAutofit/>
          </a:bodyPr>
          <a:lstStyle/>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Digital Transformation for Manufacturers Meeting Organization</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Digital Maturity and the Improvement Process</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Digital Transformation for Manufacturers Assessment (DTMA) Questionnaire</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DTMA Output</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Next Steps — Digital Improvement</a:t>
            </a:r>
          </a:p>
        </p:txBody>
      </p:sp>
      <p:sp>
        <p:nvSpPr>
          <p:cNvPr id="177" name="Rectangle"/>
          <p:cNvSpPr/>
          <p:nvPr/>
        </p:nvSpPr>
        <p:spPr>
          <a:xfrm>
            <a:off x="381694" y="222250"/>
            <a:ext cx="12339787" cy="1270000"/>
          </a:xfrm>
          <a:prstGeom prst="rect">
            <a:avLst/>
          </a:prstGeom>
          <a:solidFill>
            <a:srgbClr val="FFFFFF"/>
          </a:solidFill>
          <a:ln w="25400">
            <a:solidFill>
              <a:srgbClr val="5B5854"/>
            </a:solidFill>
            <a:miter lim="400000"/>
          </a:ln>
        </p:spPr>
        <p:txBody>
          <a:bodyPr lIns="50800" tIns="50800" rIns="50800" bIns="50800" anchor="ctr"/>
          <a:lstStyle/>
          <a:p>
            <a:pPr algn="ctr">
              <a:lnSpc>
                <a:spcPct val="80000"/>
              </a:lnSpc>
              <a:spcBef>
                <a:spcPts val="0"/>
              </a:spcBef>
              <a:defRPr sz="2800" cap="all">
                <a:latin typeface="+mn-lt"/>
                <a:ea typeface="+mn-ea"/>
                <a:cs typeface="+mn-cs"/>
                <a:sym typeface="DIN Condensed"/>
              </a:defRPr>
            </a:pPr>
            <a:endParaRPr dirty="0"/>
          </a:p>
        </p:txBody>
      </p:sp>
      <p:pic>
        <p:nvPicPr>
          <p:cNvPr id="178" name="DTM.png" descr="DTM.png"/>
          <p:cNvPicPr>
            <a:picLocks noChangeAspect="1"/>
          </p:cNvPicPr>
          <p:nvPr/>
        </p:nvPicPr>
        <p:blipFill>
          <a:blip r:embed="rId2"/>
          <a:stretch>
            <a:fillRect/>
          </a:stretch>
        </p:blipFill>
        <p:spPr>
          <a:xfrm>
            <a:off x="627512" y="449990"/>
            <a:ext cx="3191397" cy="814520"/>
          </a:xfrm>
          <a:prstGeom prst="rect">
            <a:avLst/>
          </a:prstGeom>
          <a:ln w="12700">
            <a:miter lim="400000"/>
          </a:ln>
        </p:spPr>
      </p:pic>
      <p:sp>
        <p:nvSpPr>
          <p:cNvPr id="2" name="Slide Number Placeholder 1">
            <a:extLst>
              <a:ext uri="{FF2B5EF4-FFF2-40B4-BE49-F238E27FC236}">
                <a16:creationId xmlns:a16="http://schemas.microsoft.com/office/drawing/2014/main" id="{D2F375B0-51A0-4543-955A-C2D07B518565}"/>
              </a:ext>
            </a:extLst>
          </p:cNvPr>
          <p:cNvSpPr>
            <a:spLocks noGrp="1"/>
          </p:cNvSpPr>
          <p:nvPr>
            <p:ph type="sldNum" sz="quarter" idx="2"/>
          </p:nvPr>
        </p:nvSpPr>
        <p:spPr/>
        <p:txBody>
          <a:bodyPr/>
          <a:lstStyle/>
          <a:p>
            <a:fld id="{86CB4B4D-7CA3-9044-876B-883B54F8677D}" type="slidenum">
              <a:rPr lang="en-US" smtClean="0"/>
              <a:t>2</a:t>
            </a:fld>
            <a:endParaRPr lang="en-US"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fontScale="90000"/>
          </a:bodyPr>
          <a:lstStyle/>
          <a:p>
            <a:r>
              <a:rPr lang="en-US" dirty="0"/>
              <a:t>Profile questions gather smme characteristics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rmAutofit fontScale="92500"/>
          </a:bodyPr>
          <a:lstStyle/>
          <a:p>
            <a:pPr marL="0" indent="0">
              <a:buNone/>
            </a:pPr>
            <a:r>
              <a:rPr lang="en-US" sz="2560" dirty="0"/>
              <a:t>Profile questions will enable apple-to-apple comparisons with other SMMEs when reviewing output from the DTMA:</a:t>
            </a:r>
          </a:p>
          <a:p>
            <a:r>
              <a:rPr lang="en-US" sz="2560" dirty="0"/>
              <a:t>Manufacturing industry</a:t>
            </a:r>
          </a:p>
          <a:p>
            <a:r>
              <a:rPr lang="en-US" sz="2560" dirty="0"/>
              <a:t>State</a:t>
            </a:r>
          </a:p>
          <a:p>
            <a:r>
              <a:rPr lang="en-US" sz="2560" dirty="0"/>
              <a:t>Ownership structure</a:t>
            </a:r>
          </a:p>
          <a:p>
            <a:r>
              <a:rPr lang="en-US" sz="2560" dirty="0"/>
              <a:t>Revenues</a:t>
            </a:r>
          </a:p>
          <a:p>
            <a:r>
              <a:rPr lang="en-US" sz="2560" dirty="0"/>
              <a:t>Full-time employees</a:t>
            </a:r>
          </a:p>
          <a:p>
            <a:r>
              <a:rPr lang="en-US" sz="2560" dirty="0"/>
              <a:t>Number of manufacturing facilities</a:t>
            </a:r>
          </a:p>
          <a:p>
            <a:r>
              <a:rPr lang="en-US" sz="2560" dirty="0"/>
              <a:t>Characteristics of manufacturing facilities</a:t>
            </a:r>
          </a:p>
          <a:p>
            <a:r>
              <a:rPr lang="en-US" sz="2560" dirty="0"/>
              <a:t>Stakeholders represented on the DTMA team</a:t>
            </a:r>
          </a:p>
          <a:p>
            <a:r>
              <a:rPr lang="en-US" sz="2560" dirty="0"/>
              <a:t>Number of assessment already completed</a:t>
            </a:r>
          </a:p>
          <a:p>
            <a:r>
              <a:rPr lang="en-US" sz="2560" dirty="0"/>
              <a:t>Source of DTMA information — first-hand experience and/or second-hand information</a:t>
            </a:r>
          </a:p>
          <a:p>
            <a:endParaRPr lang="en-US" sz="2560" dirty="0"/>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20</a:t>
            </a:fld>
            <a:endParaRPr lang="en-US" dirty="0"/>
          </a:p>
        </p:txBody>
      </p:sp>
    </p:spTree>
    <p:extLst>
      <p:ext uri="{BB962C8B-B14F-4D97-AF65-F5344CB8AC3E}">
        <p14:creationId xmlns:p14="http://schemas.microsoft.com/office/powerpoint/2010/main" val="13038262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800" dirty="0"/>
              <a:t>Category questions drive Digital Maturity scores</a:t>
            </a:r>
          </a:p>
        </p:txBody>
      </p:sp>
      <p:sp>
        <p:nvSpPr>
          <p:cNvPr id="5" name="Text Placeholder 4">
            <a:extLst>
              <a:ext uri="{FF2B5EF4-FFF2-40B4-BE49-F238E27FC236}">
                <a16:creationId xmlns:a16="http://schemas.microsoft.com/office/drawing/2014/main" id="{4020401A-F281-F947-B4D4-E7CDD2C4E1FF}"/>
              </a:ext>
            </a:extLst>
          </p:cNvPr>
          <p:cNvSpPr>
            <a:spLocks noGrp="1"/>
          </p:cNvSpPr>
          <p:nvPr>
            <p:ph type="body" idx="1"/>
          </p:nvPr>
        </p:nvSpPr>
        <p:spPr>
          <a:xfrm>
            <a:off x="406400" y="2650277"/>
            <a:ext cx="7312838" cy="6108700"/>
          </a:xfrm>
        </p:spPr>
        <p:txBody>
          <a:bodyPr>
            <a:noAutofit/>
          </a:bodyPr>
          <a:lstStyle/>
          <a:p>
            <a:r>
              <a:rPr lang="en-US" sz="2400" dirty="0"/>
              <a:t>Answer questions in the 8 DTMA categories, which cover common manufacturing processes.</a:t>
            </a:r>
          </a:p>
          <a:p>
            <a:r>
              <a:rPr lang="en-US" sz="2400" dirty="0"/>
              <a:t>Most questions in a category gauge the level of digital maturity, from 0 (least mature) to 5 (fully mature)</a:t>
            </a:r>
          </a:p>
          <a:p>
            <a:r>
              <a:rPr lang="en-US" sz="2400" dirty="0"/>
              <a:t>If necessary, respond “Don’t know” for questions and occasionally “Not applicable.”</a:t>
            </a:r>
          </a:p>
          <a:p>
            <a:r>
              <a:rPr lang="en-US" sz="2400" b="1" dirty="0"/>
              <a:t>NOTE:</a:t>
            </a:r>
            <a:r>
              <a:rPr lang="en-US" sz="2400" dirty="0"/>
              <a:t> Each question and category is designed to be applicable to most manufacturers. However, </a:t>
            </a:r>
            <a:r>
              <a:rPr lang="en-US" sz="2400" b="1" dirty="0"/>
              <a:t>if a question or category is NOT applicable to your company’s operations, please skip it.</a:t>
            </a:r>
            <a:r>
              <a:rPr lang="en-US" sz="2400" dirty="0"/>
              <a:t> Questions or categories left blank do NOT negatively impact your assessment score.)</a:t>
            </a:r>
          </a:p>
          <a:p>
            <a:endParaRPr lang="en-US" sz="2400" dirty="0"/>
          </a:p>
          <a:p>
            <a:endParaRPr lang="en-US" sz="2400" dirty="0"/>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21</a:t>
            </a:fld>
            <a:endParaRPr lang="en-US" dirty="0"/>
          </a:p>
        </p:txBody>
      </p:sp>
      <p:pic>
        <p:nvPicPr>
          <p:cNvPr id="7" name="Picture 6">
            <a:extLst>
              <a:ext uri="{FF2B5EF4-FFF2-40B4-BE49-F238E27FC236}">
                <a16:creationId xmlns:a16="http://schemas.microsoft.com/office/drawing/2014/main" id="{60032043-9D99-F740-BBB2-AB744A2AA0B7}"/>
              </a:ext>
            </a:extLst>
          </p:cNvPr>
          <p:cNvPicPr>
            <a:picLocks noChangeAspect="1"/>
          </p:cNvPicPr>
          <p:nvPr/>
        </p:nvPicPr>
        <p:blipFill>
          <a:blip r:embed="rId3"/>
          <a:stretch>
            <a:fillRect/>
          </a:stretch>
        </p:blipFill>
        <p:spPr>
          <a:xfrm>
            <a:off x="8733781" y="2650277"/>
            <a:ext cx="2859525" cy="5596908"/>
          </a:xfrm>
          <a:prstGeom prst="rect">
            <a:avLst/>
          </a:prstGeom>
        </p:spPr>
      </p:pic>
    </p:spTree>
    <p:extLst>
      <p:ext uri="{BB962C8B-B14F-4D97-AF65-F5344CB8AC3E}">
        <p14:creationId xmlns:p14="http://schemas.microsoft.com/office/powerpoint/2010/main" val="41173048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Team records constraints/notes about the category</a:t>
            </a: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22</a:t>
            </a:fld>
            <a:endParaRPr lang="en-US" dirty="0"/>
          </a:p>
        </p:txBody>
      </p:sp>
      <p:sp>
        <p:nvSpPr>
          <p:cNvPr id="9" name="Content Placeholder 1">
            <a:extLst>
              <a:ext uri="{FF2B5EF4-FFF2-40B4-BE49-F238E27FC236}">
                <a16:creationId xmlns:a16="http://schemas.microsoft.com/office/drawing/2014/main" id="{0F124E1B-8F8F-CC4C-BB28-19CB91E894FE}"/>
              </a:ext>
            </a:extLst>
          </p:cNvPr>
          <p:cNvSpPr txBox="1">
            <a:spLocks/>
          </p:cNvSpPr>
          <p:nvPr/>
        </p:nvSpPr>
        <p:spPr>
          <a:xfrm>
            <a:off x="702686" y="3452903"/>
            <a:ext cx="8163516" cy="2612133"/>
          </a:xfr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560" dirty="0"/>
          </a:p>
        </p:txBody>
      </p:sp>
      <p:pic>
        <p:nvPicPr>
          <p:cNvPr id="2" name="Picture 1">
            <a:extLst>
              <a:ext uri="{FF2B5EF4-FFF2-40B4-BE49-F238E27FC236}">
                <a16:creationId xmlns:a16="http://schemas.microsoft.com/office/drawing/2014/main" id="{A808C83A-C8AF-394F-8233-F11F29ABD038}"/>
              </a:ext>
            </a:extLst>
          </p:cNvPr>
          <p:cNvPicPr>
            <a:picLocks noChangeAspect="1"/>
          </p:cNvPicPr>
          <p:nvPr/>
        </p:nvPicPr>
        <p:blipFill>
          <a:blip r:embed="rId3"/>
          <a:stretch>
            <a:fillRect/>
          </a:stretch>
        </p:blipFill>
        <p:spPr>
          <a:xfrm>
            <a:off x="8784601" y="2770978"/>
            <a:ext cx="3734489" cy="5423453"/>
          </a:xfrm>
          <a:prstGeom prst="rect">
            <a:avLst/>
          </a:prstGeom>
        </p:spPr>
      </p:pic>
      <p:sp>
        <p:nvSpPr>
          <p:cNvPr id="10" name="Text Placeholder 4">
            <a:extLst>
              <a:ext uri="{FF2B5EF4-FFF2-40B4-BE49-F238E27FC236}">
                <a16:creationId xmlns:a16="http://schemas.microsoft.com/office/drawing/2014/main" id="{58D41DF9-E15F-4C4C-ACF7-50520D60780C}"/>
              </a:ext>
            </a:extLst>
          </p:cNvPr>
          <p:cNvSpPr txBox="1">
            <a:spLocks/>
          </p:cNvSpPr>
          <p:nvPr/>
        </p:nvSpPr>
        <p:spPr>
          <a:xfrm>
            <a:off x="406400" y="2650277"/>
            <a:ext cx="8333154"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444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1pPr>
            <a:lvl2pPr marL="889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2pPr>
            <a:lvl3pPr marL="1333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3pPr>
            <a:lvl4pPr marL="1778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4pPr>
            <a:lvl5pPr marL="2222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r>
              <a:rPr lang="en-US" sz="2400" dirty="0">
                <a:solidFill>
                  <a:schemeClr val="bg2"/>
                </a:solidFill>
                <a:latin typeface="Roboto" panose="02000000000000000000" pitchFamily="2" charset="0"/>
                <a:ea typeface="Roboto" panose="02000000000000000000" pitchFamily="2" charset="0"/>
              </a:rPr>
              <a:t>For each category, identify constraints that prevent digital improvements of the category; select more than one constraint if applicable:</a:t>
            </a:r>
          </a:p>
          <a:p>
            <a:pPr lvl="1"/>
            <a:r>
              <a:rPr lang="en-US" sz="2400" dirty="0">
                <a:solidFill>
                  <a:schemeClr val="bg2"/>
                </a:solidFill>
                <a:latin typeface="Roboto" panose="02000000000000000000" pitchFamily="2" charset="0"/>
                <a:ea typeface="Roboto" panose="02000000000000000000" pitchFamily="2" charset="0"/>
              </a:rPr>
              <a:t>Human resources/talent</a:t>
            </a:r>
          </a:p>
          <a:p>
            <a:pPr lvl="1"/>
            <a:r>
              <a:rPr lang="en-US" sz="2400" dirty="0">
                <a:solidFill>
                  <a:schemeClr val="bg2"/>
                </a:solidFill>
                <a:latin typeface="Roboto" panose="02000000000000000000" pitchFamily="2" charset="0"/>
                <a:ea typeface="Roboto" panose="02000000000000000000" pitchFamily="2" charset="0"/>
              </a:rPr>
              <a:t>Improvement-process knowledge</a:t>
            </a:r>
          </a:p>
          <a:p>
            <a:pPr lvl="1"/>
            <a:r>
              <a:rPr lang="en-US" sz="2400" dirty="0">
                <a:solidFill>
                  <a:schemeClr val="bg2"/>
                </a:solidFill>
                <a:latin typeface="Roboto" panose="02000000000000000000" pitchFamily="2" charset="0"/>
                <a:ea typeface="Roboto" panose="02000000000000000000" pitchFamily="2" charset="0"/>
              </a:rPr>
              <a:t>Access to enabling technologies</a:t>
            </a:r>
          </a:p>
          <a:p>
            <a:pPr lvl="1"/>
            <a:r>
              <a:rPr lang="en-US" sz="2400" dirty="0">
                <a:solidFill>
                  <a:schemeClr val="bg2"/>
                </a:solidFill>
                <a:latin typeface="Roboto" panose="02000000000000000000" pitchFamily="2" charset="0"/>
                <a:ea typeface="Roboto" panose="02000000000000000000" pitchFamily="2" charset="0"/>
              </a:rPr>
              <a:t>Leadership/guidance</a:t>
            </a:r>
          </a:p>
          <a:p>
            <a:pPr lvl="1"/>
            <a:r>
              <a:rPr lang="en-US" sz="2400" dirty="0">
                <a:solidFill>
                  <a:schemeClr val="bg2"/>
                </a:solidFill>
                <a:latin typeface="Roboto" panose="02000000000000000000" pitchFamily="2" charset="0"/>
                <a:ea typeface="Roboto" panose="02000000000000000000" pitchFamily="2" charset="0"/>
              </a:rPr>
              <a:t>Funding</a:t>
            </a:r>
          </a:p>
          <a:p>
            <a:pPr lvl="1"/>
            <a:r>
              <a:rPr lang="en-US" sz="2400" dirty="0">
                <a:solidFill>
                  <a:schemeClr val="bg2"/>
                </a:solidFill>
                <a:latin typeface="Roboto" panose="02000000000000000000" pitchFamily="2" charset="0"/>
                <a:ea typeface="Roboto" panose="02000000000000000000" pitchFamily="2" charset="0"/>
              </a:rPr>
              <a:t>Infrastructure </a:t>
            </a:r>
          </a:p>
          <a:p>
            <a:pPr lvl="1"/>
            <a:r>
              <a:rPr lang="en-US" sz="2400" dirty="0">
                <a:solidFill>
                  <a:schemeClr val="bg2"/>
                </a:solidFill>
                <a:latin typeface="Roboto" panose="02000000000000000000" pitchFamily="2" charset="0"/>
                <a:ea typeface="Roboto" panose="02000000000000000000" pitchFamily="2" charset="0"/>
              </a:rPr>
              <a:t>Lack of external support (e.g., system integrators)</a:t>
            </a:r>
          </a:p>
          <a:p>
            <a:pPr lvl="1"/>
            <a:r>
              <a:rPr lang="en-US" sz="2400" dirty="0">
                <a:solidFill>
                  <a:schemeClr val="bg2"/>
                </a:solidFill>
                <a:latin typeface="Roboto" panose="02000000000000000000" pitchFamily="2" charset="0"/>
                <a:ea typeface="Roboto" panose="02000000000000000000" pitchFamily="2" charset="0"/>
              </a:rPr>
              <a:t>Other (please specify): </a:t>
            </a:r>
          </a:p>
          <a:p>
            <a:r>
              <a:rPr lang="en-US" sz="2400" dirty="0">
                <a:solidFill>
                  <a:schemeClr val="bg2"/>
                </a:solidFill>
                <a:latin typeface="Roboto" panose="02000000000000000000" pitchFamily="2" charset="0"/>
                <a:ea typeface="Roboto" panose="02000000000000000000" pitchFamily="2" charset="0"/>
              </a:rPr>
              <a:t>Record notes about a category that can help to explain why questions were answered in a certain way.</a:t>
            </a:r>
          </a:p>
          <a:p>
            <a:pPr hangingPunct="1"/>
            <a:endParaRPr lang="en-US" sz="2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3933193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Glossary clarifies Digital Maturity terms</a:t>
            </a: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23</a:t>
            </a:fld>
            <a:endParaRPr lang="en-US" dirty="0"/>
          </a:p>
        </p:txBody>
      </p:sp>
      <p:sp>
        <p:nvSpPr>
          <p:cNvPr id="9" name="Content Placeholder 1">
            <a:extLst>
              <a:ext uri="{FF2B5EF4-FFF2-40B4-BE49-F238E27FC236}">
                <a16:creationId xmlns:a16="http://schemas.microsoft.com/office/drawing/2014/main" id="{0F124E1B-8F8F-CC4C-BB28-19CB91E894FE}"/>
              </a:ext>
            </a:extLst>
          </p:cNvPr>
          <p:cNvSpPr txBox="1">
            <a:spLocks/>
          </p:cNvSpPr>
          <p:nvPr/>
        </p:nvSpPr>
        <p:spPr>
          <a:xfrm>
            <a:off x="702686" y="3452903"/>
            <a:ext cx="8163516" cy="2612133"/>
          </a:xfr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560" dirty="0"/>
          </a:p>
        </p:txBody>
      </p:sp>
      <p:sp>
        <p:nvSpPr>
          <p:cNvPr id="10" name="Text Placeholder 4">
            <a:extLst>
              <a:ext uri="{FF2B5EF4-FFF2-40B4-BE49-F238E27FC236}">
                <a16:creationId xmlns:a16="http://schemas.microsoft.com/office/drawing/2014/main" id="{58D41DF9-E15F-4C4C-ACF7-50520D60780C}"/>
              </a:ext>
            </a:extLst>
          </p:cNvPr>
          <p:cNvSpPr txBox="1">
            <a:spLocks/>
          </p:cNvSpPr>
          <p:nvPr/>
        </p:nvSpPr>
        <p:spPr>
          <a:xfrm>
            <a:off x="406400" y="2650277"/>
            <a:ext cx="6765471"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444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1pPr>
            <a:lvl2pPr marL="889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2pPr>
            <a:lvl3pPr marL="1333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3pPr>
            <a:lvl4pPr marL="1778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4pPr>
            <a:lvl5pPr marL="2222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a:spcAft>
                <a:spcPts val="640"/>
              </a:spcAft>
            </a:pPr>
            <a:r>
              <a:rPr lang="en-US" sz="2400" dirty="0">
                <a:solidFill>
                  <a:schemeClr val="bg2"/>
                </a:solidFill>
                <a:latin typeface="Roboto" panose="02000000000000000000" pitchFamily="2" charset="0"/>
                <a:ea typeface="Roboto" panose="02000000000000000000" pitchFamily="2" charset="0"/>
              </a:rPr>
              <a:t>Frequently asked questions that arise during completion of the DTMA are likely to be about a need for clarity on specific words or phrases.</a:t>
            </a:r>
          </a:p>
          <a:p>
            <a:pPr>
              <a:spcAft>
                <a:spcPts val="640"/>
              </a:spcAft>
            </a:pPr>
            <a:r>
              <a:rPr lang="en-US" sz="2400" dirty="0">
                <a:solidFill>
                  <a:schemeClr val="bg2"/>
                </a:solidFill>
                <a:latin typeface="Roboto" panose="02000000000000000000" pitchFamily="2" charset="0"/>
                <a:ea typeface="Roboto" panose="02000000000000000000" pitchFamily="2" charset="0"/>
              </a:rPr>
              <a:t>The DTMA Glossary defines words so that team members work from a common understanding of Digital Transformation for Manufacturers.</a:t>
            </a:r>
          </a:p>
          <a:p>
            <a:pPr>
              <a:spcAft>
                <a:spcPts val="640"/>
              </a:spcAft>
            </a:pPr>
            <a:r>
              <a:rPr lang="en-US" sz="2400" dirty="0">
                <a:solidFill>
                  <a:schemeClr val="bg2"/>
                </a:solidFill>
                <a:latin typeface="Roboto" panose="02000000000000000000" pitchFamily="2" charset="0"/>
                <a:ea typeface="Roboto" panose="02000000000000000000" pitchFamily="2" charset="0"/>
              </a:rPr>
              <a:t>This reference document also can resolve differing interpretations of terms among company teams, facilitators, and team members.</a:t>
            </a:r>
          </a:p>
          <a:p>
            <a:pPr>
              <a:spcAft>
                <a:spcPts val="640"/>
              </a:spcAft>
            </a:pPr>
            <a:r>
              <a:rPr lang="en-US" sz="2400" dirty="0">
                <a:latin typeface="Roboto" panose="02000000000000000000" pitchFamily="2" charset="0"/>
                <a:ea typeface="Roboto" panose="02000000000000000000" pitchFamily="2" charset="0"/>
              </a:rPr>
              <a:t>Available at:</a:t>
            </a:r>
            <a:br>
              <a:rPr lang="en-US" sz="2400" dirty="0">
                <a:latin typeface="Roboto" panose="02000000000000000000" pitchFamily="2" charset="0"/>
                <a:ea typeface="Roboto" panose="02000000000000000000" pitchFamily="2" charset="0"/>
              </a:rPr>
            </a:br>
            <a:r>
              <a:rPr lang="en-US" sz="2400" b="1" dirty="0">
                <a:latin typeface="Roboto" panose="02000000000000000000" pitchFamily="2" charset="0"/>
                <a:ea typeface="Roboto" panose="02000000000000000000" pitchFamily="2" charset="0"/>
                <a:hlinkClick r:id="rId3"/>
              </a:rPr>
              <a:t>https://digital-transformation-mfg.com</a:t>
            </a:r>
            <a:r>
              <a:rPr lang="en-US" sz="2400" b="1" dirty="0">
                <a:latin typeface="Roboto" panose="02000000000000000000" pitchFamily="2" charset="0"/>
                <a:ea typeface="Roboto" panose="02000000000000000000" pitchFamily="2" charset="0"/>
              </a:rPr>
              <a:t>.</a:t>
            </a:r>
          </a:p>
          <a:p>
            <a:pPr>
              <a:spcAft>
                <a:spcPts val="640"/>
              </a:spcAft>
            </a:pPr>
            <a:endParaRPr lang="en-US" sz="2400" dirty="0">
              <a:solidFill>
                <a:schemeClr val="bg2"/>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620564D1-7980-9847-9A1D-CFF1D95265BF}"/>
              </a:ext>
            </a:extLst>
          </p:cNvPr>
          <p:cNvPicPr>
            <a:picLocks noChangeAspect="1"/>
          </p:cNvPicPr>
          <p:nvPr/>
        </p:nvPicPr>
        <p:blipFill>
          <a:blip r:embed="rId4"/>
          <a:stretch>
            <a:fillRect/>
          </a:stretch>
        </p:blipFill>
        <p:spPr>
          <a:xfrm>
            <a:off x="7477682" y="2650277"/>
            <a:ext cx="5130243" cy="5715887"/>
          </a:xfrm>
          <a:prstGeom prst="rect">
            <a:avLst/>
          </a:prstGeom>
        </p:spPr>
      </p:pic>
    </p:spTree>
    <p:extLst>
      <p:ext uri="{BB962C8B-B14F-4D97-AF65-F5344CB8AC3E}">
        <p14:creationId xmlns:p14="http://schemas.microsoft.com/office/powerpoint/2010/main" val="2711952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Download and review DTMA questionnaire responses</a:t>
            </a:r>
            <a:endParaRPr lang="en-US" sz="3600" dirty="0">
              <a:solidFill>
                <a:schemeClr val="accent5"/>
              </a:solidFill>
            </a:endParaRP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24</a:t>
            </a:fld>
            <a:endParaRPr lang="en-US" dirty="0"/>
          </a:p>
        </p:txBody>
      </p:sp>
      <p:sp>
        <p:nvSpPr>
          <p:cNvPr id="9" name="Content Placeholder 1">
            <a:extLst>
              <a:ext uri="{FF2B5EF4-FFF2-40B4-BE49-F238E27FC236}">
                <a16:creationId xmlns:a16="http://schemas.microsoft.com/office/drawing/2014/main" id="{0F124E1B-8F8F-CC4C-BB28-19CB91E894FE}"/>
              </a:ext>
            </a:extLst>
          </p:cNvPr>
          <p:cNvSpPr txBox="1">
            <a:spLocks/>
          </p:cNvSpPr>
          <p:nvPr/>
        </p:nvSpPr>
        <p:spPr>
          <a:xfrm>
            <a:off x="702686" y="3452903"/>
            <a:ext cx="8163516" cy="2612133"/>
          </a:xfr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560" dirty="0"/>
          </a:p>
        </p:txBody>
      </p:sp>
      <p:sp>
        <p:nvSpPr>
          <p:cNvPr id="10" name="Text Placeholder 4">
            <a:extLst>
              <a:ext uri="{FF2B5EF4-FFF2-40B4-BE49-F238E27FC236}">
                <a16:creationId xmlns:a16="http://schemas.microsoft.com/office/drawing/2014/main" id="{58D41DF9-E15F-4C4C-ACF7-50520D60780C}"/>
              </a:ext>
            </a:extLst>
          </p:cNvPr>
          <p:cNvSpPr txBox="1">
            <a:spLocks/>
          </p:cNvSpPr>
          <p:nvPr/>
        </p:nvSpPr>
        <p:spPr>
          <a:xfrm>
            <a:off x="265723" y="2855026"/>
            <a:ext cx="11895714" cy="5306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444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1pPr>
            <a:lvl2pPr marL="889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2pPr>
            <a:lvl3pPr marL="1333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3pPr>
            <a:lvl4pPr marL="1778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4pPr>
            <a:lvl5pPr marL="2222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a:spcAft>
                <a:spcPts val="640"/>
              </a:spcAft>
            </a:pPr>
            <a:r>
              <a:rPr lang="en-US" dirty="0">
                <a:solidFill>
                  <a:schemeClr val="bg2"/>
                </a:solidFill>
                <a:latin typeface="Roboto" panose="02000000000000000000" pitchFamily="2" charset="0"/>
                <a:ea typeface="Roboto" panose="02000000000000000000" pitchFamily="2" charset="0"/>
              </a:rPr>
              <a:t>When answers to the final DTMA category are submitted:</a:t>
            </a:r>
          </a:p>
          <a:p>
            <a:pPr lvl="1">
              <a:spcAft>
                <a:spcPts val="640"/>
              </a:spcAft>
            </a:pPr>
            <a:r>
              <a:rPr lang="en-US" dirty="0">
                <a:solidFill>
                  <a:schemeClr val="bg2"/>
                </a:solidFill>
                <a:latin typeface="Roboto" panose="02000000000000000000" pitchFamily="2" charset="0"/>
                <a:ea typeface="Roboto" panose="02000000000000000000" pitchFamily="2" charset="0"/>
              </a:rPr>
              <a:t>Review answers to the entire assessment as one online page.</a:t>
            </a:r>
          </a:p>
          <a:p>
            <a:pPr lvl="1">
              <a:spcAft>
                <a:spcPts val="640"/>
              </a:spcAft>
            </a:pPr>
            <a:r>
              <a:rPr lang="en-US" dirty="0">
                <a:solidFill>
                  <a:schemeClr val="bg2"/>
                </a:solidFill>
                <a:latin typeface="Roboto" panose="02000000000000000000" pitchFamily="2" charset="0"/>
                <a:ea typeface="Roboto" panose="02000000000000000000" pitchFamily="2" charset="0"/>
              </a:rPr>
              <a:t>Download and/or print a copy of assessment answers.</a:t>
            </a:r>
          </a:p>
          <a:p>
            <a:pPr lvl="1">
              <a:spcAft>
                <a:spcPts val="640"/>
              </a:spcAft>
            </a:pPr>
            <a:r>
              <a:rPr lang="en-US" dirty="0">
                <a:solidFill>
                  <a:schemeClr val="bg2"/>
                </a:solidFill>
                <a:latin typeface="Roboto" panose="02000000000000000000" pitchFamily="2" charset="0"/>
                <a:ea typeface="Roboto" panose="02000000000000000000" pitchFamily="2" charset="0"/>
              </a:rPr>
              <a:t>Return to the assessment categories and revise answers, if necessary.</a:t>
            </a:r>
          </a:p>
          <a:p>
            <a:pPr>
              <a:spcAft>
                <a:spcPts val="640"/>
              </a:spcAft>
            </a:pPr>
            <a:r>
              <a:rPr lang="en-US" dirty="0">
                <a:solidFill>
                  <a:schemeClr val="bg2"/>
                </a:solidFill>
                <a:latin typeface="Roboto" panose="02000000000000000000" pitchFamily="2" charset="0"/>
                <a:ea typeface="Roboto" panose="02000000000000000000" pitchFamily="2" charset="0"/>
              </a:rPr>
              <a:t>If satisfied with responses, submit the assessment by clicking on “Next category.”</a:t>
            </a:r>
          </a:p>
          <a:p>
            <a:pPr>
              <a:spcAft>
                <a:spcPts val="640"/>
              </a:spcAft>
            </a:pPr>
            <a:r>
              <a:rPr lang="en-US" dirty="0">
                <a:solidFill>
                  <a:schemeClr val="bg2"/>
                </a:solidFill>
                <a:latin typeface="Roboto" panose="02000000000000000000" pitchFamily="2" charset="0"/>
                <a:ea typeface="Roboto" panose="02000000000000000000" pitchFamily="2" charset="0"/>
              </a:rPr>
              <a:t>After submitting the assessment answers, automatic transfer to the data visualization online site occurs.</a:t>
            </a:r>
          </a:p>
          <a:p>
            <a:pPr>
              <a:spcAft>
                <a:spcPts val="640"/>
              </a:spcAft>
            </a:pPr>
            <a:endParaRPr lang="en-US"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027732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the dtma questionnaire?</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25</a:t>
            </a:fld>
            <a:endParaRPr lang="en-US" dirty="0"/>
          </a:p>
        </p:txBody>
      </p:sp>
    </p:spTree>
    <p:extLst>
      <p:ext uri="{BB962C8B-B14F-4D97-AF65-F5344CB8AC3E}">
        <p14:creationId xmlns:p14="http://schemas.microsoft.com/office/powerpoint/2010/main" val="31285292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output</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DTMA</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26</a:t>
            </a:fld>
            <a:endParaRPr lang="en-US" dirty="0"/>
          </a:p>
        </p:txBody>
      </p:sp>
    </p:spTree>
    <p:extLst>
      <p:ext uri="{BB962C8B-B14F-4D97-AF65-F5344CB8AC3E}">
        <p14:creationId xmlns:p14="http://schemas.microsoft.com/office/powerpoint/2010/main" val="20099333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Data visualization identifies Digital Maturity</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11463215" cy="6108700"/>
          </a:xfrm>
        </p:spPr>
        <p:txBody>
          <a:bodyPr>
            <a:noAutofit/>
          </a:bodyPr>
          <a:lstStyle/>
          <a:p>
            <a:r>
              <a:rPr lang="en-US" sz="2400" dirty="0"/>
              <a:t>The Digital Transformation for Manufacturers Assessment (DTMA) helps determine an overall level of digital maturity as well as maturity for each category.</a:t>
            </a:r>
          </a:p>
          <a:p>
            <a:r>
              <a:rPr lang="en-US" sz="2400" dirty="0"/>
              <a:t>Log into the data visualization site with the same Email and Password used when completing the assessment. </a:t>
            </a:r>
          </a:p>
          <a:p>
            <a:r>
              <a:rPr lang="en-US" sz="2400" dirty="0"/>
              <a:t>The Dashboard shows the overall average score of the assessment </a:t>
            </a:r>
            <a:br>
              <a:rPr lang="en-US" sz="2400" dirty="0"/>
            </a:br>
            <a:r>
              <a:rPr lang="en-US" sz="2400" dirty="0"/>
              <a:t>— from 0 to 5 — compared to the maximum possible score (5) and to the average score for a peer group of companies. </a:t>
            </a:r>
          </a:p>
          <a:p>
            <a:r>
              <a:rPr lang="en-US" sz="2400" dirty="0"/>
              <a:t>Print and/or save any page of the Data Visualization site.</a:t>
            </a:r>
          </a:p>
          <a:p>
            <a:r>
              <a:rPr lang="en-US" sz="2400" dirty="0">
                <a:solidFill>
                  <a:schemeClr val="bg2"/>
                </a:solidFill>
                <a:ea typeface="Roboto Condensed" panose="02000000000000000000" pitchFamily="2" charset="0"/>
                <a:cs typeface="Arial" panose="020B0604020202020204" pitchFamily="34" charset="0"/>
              </a:rPr>
              <a:t>To review your assessment results when </a:t>
            </a:r>
            <a:r>
              <a:rPr lang="en-US" sz="2400" dirty="0">
                <a:ea typeface="Roboto Condensed" panose="02000000000000000000" pitchFamily="2" charset="0"/>
                <a:cs typeface="Arial" panose="020B0604020202020204" pitchFamily="34" charset="0"/>
              </a:rPr>
              <a:t>NOT being redirected from a new</a:t>
            </a:r>
            <a:r>
              <a:rPr lang="en-US" sz="2400" dirty="0">
                <a:solidFill>
                  <a:srgbClr val="FF0000"/>
                </a:solidFill>
                <a:ea typeface="Roboto Condensed" panose="02000000000000000000" pitchFamily="2" charset="0"/>
                <a:cs typeface="Arial" panose="020B0604020202020204" pitchFamily="34" charset="0"/>
              </a:rPr>
              <a:t> </a:t>
            </a:r>
            <a:r>
              <a:rPr lang="en-US" sz="2400" dirty="0">
                <a:solidFill>
                  <a:schemeClr val="bg2"/>
                </a:solidFill>
                <a:ea typeface="Roboto Condensed" panose="02000000000000000000" pitchFamily="2" charset="0"/>
                <a:cs typeface="Arial" panose="020B0604020202020204" pitchFamily="34" charset="0"/>
              </a:rPr>
              <a:t>assessment, use site below. </a:t>
            </a:r>
          </a:p>
          <a:p>
            <a:pPr marL="0" indent="0" algn="ctr">
              <a:buNone/>
            </a:pPr>
            <a:r>
              <a:rPr lang="en-US" sz="2400" b="1" dirty="0">
                <a:ea typeface="Roboto Condensed" panose="02000000000000000000" pitchFamily="2" charset="0"/>
                <a:cs typeface="Arial" panose="020B0604020202020204" pitchFamily="34" charset="0"/>
                <a:hlinkClick r:id="rId3"/>
              </a:rPr>
              <a:t>DTM Data Visualization</a:t>
            </a:r>
            <a:endParaRPr lang="en-US" sz="2400" dirty="0">
              <a:solidFill>
                <a:schemeClr val="bg2"/>
              </a:solidFill>
              <a:ea typeface="Roboto Condensed" panose="02000000000000000000" pitchFamily="2" charset="0"/>
              <a:cs typeface="Arial" panose="020B0604020202020204" pitchFamily="34" charset="0"/>
            </a:endParaRPr>
          </a:p>
          <a:p>
            <a:r>
              <a:rPr lang="en-US" sz="2400" dirty="0">
                <a:solidFill>
                  <a:schemeClr val="bg2"/>
                </a:solidFill>
                <a:ea typeface="Roboto Condensed" panose="02000000000000000000" pitchFamily="2" charset="0"/>
                <a:cs typeface="Arial" panose="020B0604020202020204" pitchFamily="34" charset="0"/>
              </a:rPr>
              <a:t>Bookmark the data visualization site for easy access for future use:</a:t>
            </a:r>
          </a:p>
          <a:p>
            <a:endParaRPr lang="en-US" sz="2400" dirty="0"/>
          </a:p>
          <a:p>
            <a:endParaRPr lang="en-US" sz="2844" dirty="0"/>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27</a:t>
            </a:fld>
            <a:endParaRPr lang="en-US" dirty="0"/>
          </a:p>
        </p:txBody>
      </p:sp>
    </p:spTree>
    <p:extLst>
      <p:ext uri="{BB962C8B-B14F-4D97-AF65-F5344CB8AC3E}">
        <p14:creationId xmlns:p14="http://schemas.microsoft.com/office/powerpoint/2010/main" val="110355614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dashboard first presents the overall score</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11906102" cy="2133600"/>
          </a:xfrm>
        </p:spPr>
        <p:txBody>
          <a:bodyPr>
            <a:noAutofit/>
          </a:bodyPr>
          <a:lstStyle/>
          <a:p>
            <a:r>
              <a:rPr lang="en-US" sz="2400" b="1" dirty="0"/>
              <a:t>DTMA overall score</a:t>
            </a:r>
            <a:r>
              <a:rPr lang="en-US" sz="2400" dirty="0"/>
              <a:t> — average score across all DTMA questions, compared to optimum score (5.0) and to the score of the peer group (aggregate of submissions).</a:t>
            </a:r>
          </a:p>
        </p:txBody>
      </p:sp>
      <p:sp>
        <p:nvSpPr>
          <p:cNvPr id="3" name="Slide Number Placeholder 2">
            <a:extLst>
              <a:ext uri="{FF2B5EF4-FFF2-40B4-BE49-F238E27FC236}">
                <a16:creationId xmlns:a16="http://schemas.microsoft.com/office/drawing/2014/main" id="{918A7D0F-A3BB-B04A-9E96-253C8832E3D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28</a:t>
            </a:fld>
            <a:endParaRPr lang="en-US" dirty="0"/>
          </a:p>
        </p:txBody>
      </p:sp>
      <p:pic>
        <p:nvPicPr>
          <p:cNvPr id="2" name="Picture 1">
            <a:extLst>
              <a:ext uri="{FF2B5EF4-FFF2-40B4-BE49-F238E27FC236}">
                <a16:creationId xmlns:a16="http://schemas.microsoft.com/office/drawing/2014/main" id="{F6C17AE1-6F5B-374B-9E1E-621A2924FF48}"/>
              </a:ext>
            </a:extLst>
          </p:cNvPr>
          <p:cNvPicPr>
            <a:picLocks noChangeAspect="1"/>
          </p:cNvPicPr>
          <p:nvPr/>
        </p:nvPicPr>
        <p:blipFill>
          <a:blip r:embed="rId3"/>
          <a:stretch>
            <a:fillRect/>
          </a:stretch>
        </p:blipFill>
        <p:spPr>
          <a:xfrm>
            <a:off x="2732034" y="4455746"/>
            <a:ext cx="7540732" cy="4026877"/>
          </a:xfrm>
          <a:prstGeom prst="rect">
            <a:avLst/>
          </a:prstGeom>
        </p:spPr>
      </p:pic>
    </p:spTree>
    <p:extLst>
      <p:ext uri="{BB962C8B-B14F-4D97-AF65-F5344CB8AC3E}">
        <p14:creationId xmlns:p14="http://schemas.microsoft.com/office/powerpoint/2010/main" val="244117505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fontScale="90000"/>
          </a:bodyPr>
          <a:lstStyle/>
          <a:p>
            <a:r>
              <a:rPr lang="en-US" dirty="0"/>
              <a:t>dashboard also presents category scores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12598400" cy="6108700"/>
          </a:xfrm>
        </p:spPr>
        <p:txBody>
          <a:bodyPr>
            <a:noAutofit/>
          </a:bodyPr>
          <a:lstStyle/>
          <a:p>
            <a:r>
              <a:rPr lang="en-US" sz="2400" b="1" dirty="0"/>
              <a:t>DTMA category scores</a:t>
            </a:r>
            <a:r>
              <a:rPr lang="en-US" sz="2400" dirty="0"/>
              <a:t> — average score by category, compared in graphic format to the peer group.</a:t>
            </a:r>
            <a:r>
              <a:rPr lang="en-US" sz="2400" dirty="0">
                <a:ea typeface="Roboto" panose="02000000000000000000" pitchFamily="2" charset="0"/>
              </a:rPr>
              <a:t> </a:t>
            </a:r>
          </a:p>
          <a:p>
            <a:r>
              <a:rPr lang="en-US" sz="2400" dirty="0">
                <a:ea typeface="Roboto" panose="02000000000000000000" pitchFamily="2" charset="0"/>
              </a:rPr>
              <a:t>Score for most recent </a:t>
            </a:r>
            <a:br>
              <a:rPr lang="en-US" sz="2400" dirty="0">
                <a:ea typeface="Roboto" panose="02000000000000000000" pitchFamily="2" charset="0"/>
              </a:rPr>
            </a:br>
            <a:r>
              <a:rPr lang="en-US" sz="2400" dirty="0">
                <a:ea typeface="Roboto" panose="02000000000000000000" pitchFamily="2" charset="0"/>
              </a:rPr>
              <a:t>assessment appears in </a:t>
            </a:r>
            <a:br>
              <a:rPr lang="en-US" sz="2400" dirty="0">
                <a:ea typeface="Roboto" panose="02000000000000000000" pitchFamily="2" charset="0"/>
              </a:rPr>
            </a:br>
            <a:r>
              <a:rPr lang="en-US" sz="2400" dirty="0">
                <a:ea typeface="Roboto" panose="02000000000000000000" pitchFamily="2" charset="0"/>
              </a:rPr>
              <a:t>bar charts (below the </a:t>
            </a:r>
            <a:br>
              <a:rPr lang="en-US" sz="2400" dirty="0">
                <a:ea typeface="Roboto" panose="02000000000000000000" pitchFamily="2" charset="0"/>
              </a:rPr>
            </a:br>
            <a:r>
              <a:rPr lang="en-US" sz="2400" dirty="0">
                <a:ea typeface="Roboto" panose="02000000000000000000" pitchFamily="2" charset="0"/>
              </a:rPr>
              <a:t>average score of a </a:t>
            </a:r>
            <a:br>
              <a:rPr lang="en-US" sz="2400" dirty="0">
                <a:ea typeface="Roboto" panose="02000000000000000000" pitchFamily="2" charset="0"/>
              </a:rPr>
            </a:br>
            <a:r>
              <a:rPr lang="en-US" sz="2400" dirty="0">
                <a:ea typeface="Roboto" panose="02000000000000000000" pitchFamily="2" charset="0"/>
              </a:rPr>
              <a:t>peer group for the </a:t>
            </a:r>
            <a:br>
              <a:rPr lang="en-US" sz="2400" dirty="0">
                <a:ea typeface="Roboto" panose="02000000000000000000" pitchFamily="2" charset="0"/>
              </a:rPr>
            </a:br>
            <a:r>
              <a:rPr lang="en-US" sz="2400" dirty="0">
                <a:ea typeface="Roboto" panose="02000000000000000000" pitchFamily="2" charset="0"/>
              </a:rPr>
              <a:t>category).</a:t>
            </a:r>
          </a:p>
          <a:p>
            <a:r>
              <a:rPr lang="en-US" sz="2400" dirty="0">
                <a:ea typeface="Roboto" panose="02000000000000000000" pitchFamily="2" charset="0"/>
              </a:rPr>
              <a:t>Three most recent </a:t>
            </a:r>
            <a:br>
              <a:rPr lang="en-US" sz="2400" dirty="0">
                <a:ea typeface="Roboto" panose="02000000000000000000" pitchFamily="2" charset="0"/>
              </a:rPr>
            </a:br>
            <a:r>
              <a:rPr lang="en-US" sz="2400" dirty="0">
                <a:ea typeface="Roboto" panose="02000000000000000000" pitchFamily="2" charset="0"/>
              </a:rPr>
              <a:t>assessments will appear. </a:t>
            </a:r>
            <a:br>
              <a:rPr lang="en-US" sz="2400" dirty="0">
                <a:ea typeface="Roboto" panose="02000000000000000000" pitchFamily="2" charset="0"/>
              </a:rPr>
            </a:br>
            <a:r>
              <a:rPr lang="en-US" sz="2400" dirty="0">
                <a:ea typeface="Roboto" panose="02000000000000000000" pitchFamily="2" charset="0"/>
              </a:rPr>
              <a:t>Dates for the assessments </a:t>
            </a:r>
            <a:br>
              <a:rPr lang="en-US" sz="2400" dirty="0">
                <a:ea typeface="Roboto" panose="02000000000000000000" pitchFamily="2" charset="0"/>
              </a:rPr>
            </a:br>
            <a:r>
              <a:rPr lang="en-US" sz="2400" dirty="0">
                <a:ea typeface="Roboto" panose="02000000000000000000" pitchFamily="2" charset="0"/>
              </a:rPr>
              <a:t>are identified above </a:t>
            </a:r>
            <a:br>
              <a:rPr lang="en-US" sz="2400" dirty="0">
                <a:ea typeface="Roboto" panose="02000000000000000000" pitchFamily="2" charset="0"/>
              </a:rPr>
            </a:br>
            <a:r>
              <a:rPr lang="en-US" sz="2400" dirty="0">
                <a:ea typeface="Roboto" panose="02000000000000000000" pitchFamily="2" charset="0"/>
              </a:rPr>
              <a:t>the category scores, with </a:t>
            </a:r>
            <a:br>
              <a:rPr lang="en-US" sz="2400" dirty="0">
                <a:ea typeface="Roboto" panose="02000000000000000000" pitchFamily="2" charset="0"/>
              </a:rPr>
            </a:br>
            <a:r>
              <a:rPr lang="en-US" sz="2400" dirty="0">
                <a:ea typeface="Roboto" panose="02000000000000000000" pitchFamily="2" charset="0"/>
              </a:rPr>
              <a:t>(1) denoting the most </a:t>
            </a:r>
            <a:br>
              <a:rPr lang="en-US" sz="2400" dirty="0">
                <a:ea typeface="Roboto" panose="02000000000000000000" pitchFamily="2" charset="0"/>
              </a:rPr>
            </a:br>
            <a:r>
              <a:rPr lang="en-US" sz="2400" dirty="0">
                <a:ea typeface="Roboto" panose="02000000000000000000" pitchFamily="2" charset="0"/>
              </a:rPr>
              <a:t>recent assessment. </a:t>
            </a:r>
          </a:p>
          <a:p>
            <a:endParaRPr lang="en-US" sz="2400" dirty="0"/>
          </a:p>
        </p:txBody>
      </p:sp>
      <p:sp>
        <p:nvSpPr>
          <p:cNvPr id="3" name="Slide Number Placeholder 2">
            <a:extLst>
              <a:ext uri="{FF2B5EF4-FFF2-40B4-BE49-F238E27FC236}">
                <a16:creationId xmlns:a16="http://schemas.microsoft.com/office/drawing/2014/main" id="{918A7D0F-A3BB-B04A-9E96-253C8832E3D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29</a:t>
            </a:fld>
            <a:endParaRPr lang="en-US" dirty="0"/>
          </a:p>
        </p:txBody>
      </p:sp>
      <p:pic>
        <p:nvPicPr>
          <p:cNvPr id="2" name="Picture 1">
            <a:extLst>
              <a:ext uri="{FF2B5EF4-FFF2-40B4-BE49-F238E27FC236}">
                <a16:creationId xmlns:a16="http://schemas.microsoft.com/office/drawing/2014/main" id="{BB503051-194A-A54F-9B7F-63CD7773D929}"/>
              </a:ext>
            </a:extLst>
          </p:cNvPr>
          <p:cNvPicPr>
            <a:picLocks noChangeAspect="1"/>
          </p:cNvPicPr>
          <p:nvPr/>
        </p:nvPicPr>
        <p:blipFill>
          <a:blip r:embed="rId3"/>
          <a:stretch>
            <a:fillRect/>
          </a:stretch>
        </p:blipFill>
        <p:spPr>
          <a:xfrm>
            <a:off x="4592637" y="3787789"/>
            <a:ext cx="8005763" cy="5064111"/>
          </a:xfrm>
          <a:prstGeom prst="rect">
            <a:avLst/>
          </a:prstGeom>
        </p:spPr>
      </p:pic>
    </p:spTree>
    <p:extLst>
      <p:ext uri="{BB962C8B-B14F-4D97-AF65-F5344CB8AC3E}">
        <p14:creationId xmlns:p14="http://schemas.microsoft.com/office/powerpoint/2010/main" val="20352041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Meeting Organization</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normAutofit fontScale="92500" lnSpcReduction="10000"/>
          </a:bodyPr>
          <a:lstStyle>
            <a:lvl1pPr>
              <a:defRPr>
                <a:latin typeface="Roboto Condensed"/>
                <a:ea typeface="Roboto Condensed"/>
                <a:cs typeface="Roboto Condensed"/>
                <a:sym typeface="Roboto Condensed"/>
              </a:defRPr>
            </a:lvl1pPr>
          </a:lstStyle>
          <a:p>
            <a:r>
              <a:rPr lang="en-US" dirty="0"/>
              <a:t>Digital transformation for manufacturers</a:t>
            </a:r>
            <a:endParaRPr dirty="0"/>
          </a:p>
        </p:txBody>
      </p:sp>
      <p:sp>
        <p:nvSpPr>
          <p:cNvPr id="2" name="Slide Number Placeholder 1">
            <a:extLst>
              <a:ext uri="{FF2B5EF4-FFF2-40B4-BE49-F238E27FC236}">
                <a16:creationId xmlns:a16="http://schemas.microsoft.com/office/drawing/2014/main" id="{B48F211D-C2AC-864A-9B3F-10EED6E518AE}"/>
              </a:ext>
            </a:extLst>
          </p:cNvPr>
          <p:cNvSpPr>
            <a:spLocks noGrp="1"/>
          </p:cNvSpPr>
          <p:nvPr>
            <p:ph type="sldNum" sz="quarter" idx="2"/>
          </p:nvPr>
        </p:nvSpPr>
        <p:spPr/>
        <p:txBody>
          <a:bodyPr/>
          <a:lstStyle/>
          <a:p>
            <a:fld id="{86CB4B4D-7CA3-9044-876B-883B54F8677D}" type="slidenum">
              <a:rPr lang="en-US" smtClean="0"/>
              <a:t>3</a:t>
            </a:fld>
            <a:endParaRPr lang="en-US" dirty="0"/>
          </a:p>
        </p:txBody>
      </p:sp>
    </p:spTree>
    <p:extLst>
      <p:ext uri="{BB962C8B-B14F-4D97-AF65-F5344CB8AC3E}">
        <p14:creationId xmlns:p14="http://schemas.microsoft.com/office/powerpoint/2010/main" val="264585971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Data review presents answers for each question</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b="1" dirty="0"/>
              <a:t>DTMA question scores</a:t>
            </a:r>
            <a:r>
              <a:rPr lang="en-US" sz="2400" dirty="0"/>
              <a:t> — answers for each DTMA question, compared to the peer group responses.</a:t>
            </a:r>
          </a:p>
          <a:p>
            <a:r>
              <a:rPr lang="en-US" sz="2400" b="1" dirty="0"/>
              <a:t>Constraints and comments</a:t>
            </a:r>
            <a:r>
              <a:rPr lang="en-US" sz="2400" dirty="0"/>
              <a:t> — identification of obstacles (e.g., lack of resources, leadership gap, lack of skills/talent) that inhibit digital maturity and the team comments by category are also shown.</a:t>
            </a:r>
          </a:p>
        </p:txBody>
      </p:sp>
      <p:sp>
        <p:nvSpPr>
          <p:cNvPr id="3" name="Slide Number Placeholder 2">
            <a:extLst>
              <a:ext uri="{FF2B5EF4-FFF2-40B4-BE49-F238E27FC236}">
                <a16:creationId xmlns:a16="http://schemas.microsoft.com/office/drawing/2014/main" id="{918A7D0F-A3BB-B04A-9E96-253C8832E3D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30</a:t>
            </a:fld>
            <a:endParaRPr lang="en-US" dirty="0"/>
          </a:p>
        </p:txBody>
      </p:sp>
      <p:pic>
        <p:nvPicPr>
          <p:cNvPr id="2" name="Picture 1">
            <a:extLst>
              <a:ext uri="{FF2B5EF4-FFF2-40B4-BE49-F238E27FC236}">
                <a16:creationId xmlns:a16="http://schemas.microsoft.com/office/drawing/2014/main" id="{765C7132-A180-D74F-9846-D20E76F88DBF}"/>
              </a:ext>
            </a:extLst>
          </p:cNvPr>
          <p:cNvPicPr>
            <a:picLocks noChangeAspect="1"/>
          </p:cNvPicPr>
          <p:nvPr/>
        </p:nvPicPr>
        <p:blipFill>
          <a:blip r:embed="rId3"/>
          <a:stretch>
            <a:fillRect/>
          </a:stretch>
        </p:blipFill>
        <p:spPr>
          <a:xfrm>
            <a:off x="2453054" y="5198809"/>
            <a:ext cx="8098692" cy="3653091"/>
          </a:xfrm>
          <a:prstGeom prst="rect">
            <a:avLst/>
          </a:prstGeom>
        </p:spPr>
      </p:pic>
    </p:spTree>
    <p:extLst>
      <p:ext uri="{BB962C8B-B14F-4D97-AF65-F5344CB8AC3E}">
        <p14:creationId xmlns:p14="http://schemas.microsoft.com/office/powerpoint/2010/main" val="205852403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customize the peer group comparison</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5642708" cy="6108700"/>
          </a:xfrm>
        </p:spPr>
        <p:txBody>
          <a:bodyPr>
            <a:noAutofit/>
          </a:bodyPr>
          <a:lstStyle/>
          <a:p>
            <a:r>
              <a:rPr lang="en-US" dirty="0">
                <a:solidFill>
                  <a:schemeClr val="bg2"/>
                </a:solidFill>
              </a:rPr>
              <a:t>The peer group can be revised, filtering the database of assessments by Industry as well as customized peer group categories, such as state, annual revenues, etc.</a:t>
            </a:r>
          </a:p>
          <a:p>
            <a:r>
              <a:rPr lang="en-US" dirty="0"/>
              <a:t>Selected categories are shown at the top of the page. To maintain the confidentiality of companies submitting assessments, only peer groups with 5 or more assessments are shown.</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31</a:t>
            </a:fld>
            <a:endParaRPr lang="en-US" dirty="0"/>
          </a:p>
        </p:txBody>
      </p:sp>
      <p:pic>
        <p:nvPicPr>
          <p:cNvPr id="2" name="Picture 1">
            <a:extLst>
              <a:ext uri="{FF2B5EF4-FFF2-40B4-BE49-F238E27FC236}">
                <a16:creationId xmlns:a16="http://schemas.microsoft.com/office/drawing/2014/main" id="{750AA7D2-356E-C34C-A006-056159D26AA6}"/>
              </a:ext>
            </a:extLst>
          </p:cNvPr>
          <p:cNvPicPr>
            <a:picLocks noChangeAspect="1"/>
          </p:cNvPicPr>
          <p:nvPr/>
        </p:nvPicPr>
        <p:blipFill>
          <a:blip r:embed="rId3"/>
          <a:stretch>
            <a:fillRect/>
          </a:stretch>
        </p:blipFill>
        <p:spPr>
          <a:xfrm>
            <a:off x="6049108" y="3416300"/>
            <a:ext cx="6096000" cy="4762500"/>
          </a:xfrm>
          <a:prstGeom prst="rect">
            <a:avLst/>
          </a:prstGeom>
        </p:spPr>
      </p:pic>
    </p:spTree>
    <p:extLst>
      <p:ext uri="{BB962C8B-B14F-4D97-AF65-F5344CB8AC3E}">
        <p14:creationId xmlns:p14="http://schemas.microsoft.com/office/powerpoint/2010/main" val="340240716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dtma output?</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32</a:t>
            </a:fld>
            <a:endParaRPr lang="en-US" dirty="0"/>
          </a:p>
        </p:txBody>
      </p:sp>
    </p:spTree>
    <p:extLst>
      <p:ext uri="{BB962C8B-B14F-4D97-AF65-F5344CB8AC3E}">
        <p14:creationId xmlns:p14="http://schemas.microsoft.com/office/powerpoint/2010/main" val="52857086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Digital improvement</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next steps —</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33</a:t>
            </a:fld>
            <a:endParaRPr lang="en-US" dirty="0"/>
          </a:p>
        </p:txBody>
      </p:sp>
    </p:spTree>
    <p:extLst>
      <p:ext uri="{BB962C8B-B14F-4D97-AF65-F5344CB8AC3E}">
        <p14:creationId xmlns:p14="http://schemas.microsoft.com/office/powerpoint/2010/main" val="33908641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463">
            <a:extLst>
              <a:ext uri="{FF2B5EF4-FFF2-40B4-BE49-F238E27FC236}">
                <a16:creationId xmlns:a16="http://schemas.microsoft.com/office/drawing/2014/main" id="{10CAB02B-0808-0D4B-AD91-6A513840D939}"/>
              </a:ext>
            </a:extLst>
          </p:cNvPr>
          <p:cNvSpPr/>
          <p:nvPr/>
        </p:nvSpPr>
        <p:spPr>
          <a:xfrm>
            <a:off x="406400" y="2795954"/>
            <a:ext cx="12191999" cy="6207368"/>
          </a:xfrm>
          <a:prstGeom prst="rightArrow">
            <a:avLst>
              <a:gd name="adj1" fmla="val 58499"/>
              <a:gd name="adj2" fmla="val 50000"/>
            </a:avLst>
          </a:prstGeom>
          <a:solidFill>
            <a:srgbClr val="EF4A3A"/>
          </a:solidFill>
          <a:ln w="12700">
            <a:solidFill>
              <a:srgbClr val="A6A6A6"/>
            </a:solidFill>
            <a:miter/>
          </a:ln>
        </p:spPr>
        <p:txBody>
          <a:bodyPr lIns="48767" rIns="48767" anchor="ctr"/>
          <a:lstStyle/>
          <a:p>
            <a:pPr algn="ctr">
              <a:defRPr>
                <a:solidFill>
                  <a:srgbClr val="FFFFFF"/>
                </a:solidFill>
              </a:defRPr>
            </a:pPr>
            <a:endParaRPr sz="1920" dirty="0">
              <a:solidFill>
                <a:srgbClr val="FFFFFF"/>
              </a:solidFill>
            </a:endParaRPr>
          </a:p>
        </p:txBody>
      </p:sp>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fontScale="90000"/>
          </a:bodyPr>
          <a:lstStyle/>
          <a:p>
            <a:r>
              <a:rPr lang="en-US" dirty="0"/>
              <a:t>DTMA reveals digital improvement opportunities</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34</a:t>
            </a:fld>
            <a:endParaRPr lang="en-US" dirty="0"/>
          </a:p>
        </p:txBody>
      </p:sp>
      <p:sp>
        <p:nvSpPr>
          <p:cNvPr id="11" name="Shape 468">
            <a:extLst>
              <a:ext uri="{FF2B5EF4-FFF2-40B4-BE49-F238E27FC236}">
                <a16:creationId xmlns:a16="http://schemas.microsoft.com/office/drawing/2014/main" id="{DB42BC81-6F65-0C49-A21E-C5B00604D953}"/>
              </a:ext>
            </a:extLst>
          </p:cNvPr>
          <p:cNvSpPr/>
          <p:nvPr/>
        </p:nvSpPr>
        <p:spPr>
          <a:xfrm>
            <a:off x="650241" y="4678981"/>
            <a:ext cx="2104919" cy="26838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8767" tIns="48767" rIns="48767" bIns="48767" numCol="1" anchor="t">
            <a:spAutoFit/>
          </a:bodyPr>
          <a:lstStyle>
            <a:lvl1pPr algn="ctr">
              <a:defRPr>
                <a:solidFill>
                  <a:srgbClr val="595959"/>
                </a:solidFill>
              </a:defRPr>
            </a:lvl1pPr>
          </a:lstStyle>
          <a:p>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Presentation of the DTMA Guide</a:t>
            </a:r>
            <a:r>
              <a:rPr sz="2400" b="1" dirty="0">
                <a:solidFill>
                  <a:srgbClr val="FFFFFF"/>
                </a:solidFill>
                <a:latin typeface="Roboto" panose="02000000000000000000" pitchFamily="2" charset="0"/>
                <a:ea typeface="Roboto" panose="02000000000000000000" pitchFamily="2" charset="0"/>
                <a:cs typeface="Arial" panose="020B0604020202020204" pitchFamily="34" charset="0"/>
              </a:rPr>
              <a:t> takes 30-45 minutes to introduce and discuss.</a:t>
            </a:r>
          </a:p>
        </p:txBody>
      </p:sp>
      <p:sp>
        <p:nvSpPr>
          <p:cNvPr id="12" name="Shape 471">
            <a:extLst>
              <a:ext uri="{FF2B5EF4-FFF2-40B4-BE49-F238E27FC236}">
                <a16:creationId xmlns:a16="http://schemas.microsoft.com/office/drawing/2014/main" id="{3F832C18-8735-224F-8107-194EA4928832}"/>
              </a:ext>
            </a:extLst>
          </p:cNvPr>
          <p:cNvSpPr/>
          <p:nvPr/>
        </p:nvSpPr>
        <p:spPr>
          <a:xfrm>
            <a:off x="3194605" y="4557733"/>
            <a:ext cx="2495750" cy="26838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8767" tIns="48767" rIns="48767" bIns="48767" numCol="1" anchor="t">
            <a:spAutoFit/>
          </a:bodyPr>
          <a:lstStyle>
            <a:lvl1pPr algn="ctr">
              <a:defRPr>
                <a:solidFill>
                  <a:srgbClr val="595959"/>
                </a:solidFill>
              </a:defRPr>
            </a:lvl1pPr>
          </a:lstStyle>
          <a:p>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Completing the DTMA can </a:t>
            </a:r>
            <a:r>
              <a:rPr sz="2400" b="1" dirty="0">
                <a:solidFill>
                  <a:srgbClr val="FFFFFF"/>
                </a:solidFill>
                <a:latin typeface="Roboto" panose="02000000000000000000" pitchFamily="2" charset="0"/>
                <a:ea typeface="Roboto" panose="02000000000000000000" pitchFamily="2" charset="0"/>
                <a:cs typeface="Arial" panose="020B0604020202020204" pitchFamily="34" charset="0"/>
              </a:rPr>
              <a:t>take </a:t>
            </a:r>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1 hour to 3 hours depending upon the size and engagement of team.</a:t>
            </a:r>
            <a:endParaRPr sz="2400" b="1" dirty="0">
              <a:solidFill>
                <a:srgbClr val="FFFFFF"/>
              </a:solidFill>
              <a:latin typeface="Roboto" panose="02000000000000000000" pitchFamily="2" charset="0"/>
              <a:ea typeface="Roboto" panose="02000000000000000000" pitchFamily="2" charset="0"/>
              <a:cs typeface="Arial" panose="020B0604020202020204" pitchFamily="34" charset="0"/>
            </a:endParaRPr>
          </a:p>
        </p:txBody>
      </p:sp>
      <p:sp>
        <p:nvSpPr>
          <p:cNvPr id="13" name="Shape 477">
            <a:extLst>
              <a:ext uri="{FF2B5EF4-FFF2-40B4-BE49-F238E27FC236}">
                <a16:creationId xmlns:a16="http://schemas.microsoft.com/office/drawing/2014/main" id="{DD049DC6-CC42-474C-B90F-F5A23EAA0CD4}"/>
              </a:ext>
            </a:extLst>
          </p:cNvPr>
          <p:cNvSpPr/>
          <p:nvPr/>
        </p:nvSpPr>
        <p:spPr>
          <a:xfrm>
            <a:off x="6129800" y="4373067"/>
            <a:ext cx="2627338" cy="3053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8767" tIns="48767" rIns="48767" bIns="48767" numCol="1" anchor="t">
            <a:spAutoFit/>
          </a:bodyPr>
          <a:lstStyle>
            <a:lvl1pPr algn="ctr">
              <a:defRPr>
                <a:solidFill>
                  <a:srgbClr val="595959"/>
                </a:solidFill>
              </a:defRPr>
            </a:lvl1pPr>
          </a:lstStyle>
          <a:p>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DTMA data output</a:t>
            </a:r>
            <a:r>
              <a:rPr sz="2400" b="1" dirty="0">
                <a:solidFill>
                  <a:srgbClr val="FFFFFF"/>
                </a:solidFill>
                <a:latin typeface="Roboto" panose="02000000000000000000" pitchFamily="2" charset="0"/>
                <a:ea typeface="Roboto" panose="02000000000000000000" pitchFamily="2" charset="0"/>
                <a:cs typeface="Arial" panose="020B0604020202020204" pitchFamily="34" charset="0"/>
              </a:rPr>
              <a:t> shows areas of largest</a:t>
            </a:r>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 potential</a:t>
            </a:r>
            <a:r>
              <a:rPr sz="2400" b="1" dirty="0">
                <a:solidFill>
                  <a:srgbClr val="FFFFFF"/>
                </a:solidFill>
                <a:latin typeface="Roboto" panose="02000000000000000000" pitchFamily="2" charset="0"/>
                <a:ea typeface="Roboto" panose="02000000000000000000" pitchFamily="2" charset="0"/>
                <a:cs typeface="Arial" panose="020B0604020202020204" pitchFamily="34" charset="0"/>
              </a:rPr>
              <a:t> impact</a:t>
            </a:r>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 constraints, and where more information is required</a:t>
            </a:r>
            <a:r>
              <a:rPr sz="2400" b="1" dirty="0">
                <a:solidFill>
                  <a:srgbClr val="FFFFFF"/>
                </a:solidFill>
                <a:latin typeface="Roboto" panose="02000000000000000000" pitchFamily="2" charset="0"/>
                <a:ea typeface="Roboto" panose="02000000000000000000" pitchFamily="2" charset="0"/>
                <a:cs typeface="Arial" panose="020B0604020202020204" pitchFamily="34" charset="0"/>
              </a:rPr>
              <a:t>. </a:t>
            </a:r>
          </a:p>
        </p:txBody>
      </p:sp>
      <p:sp>
        <p:nvSpPr>
          <p:cNvPr id="15" name="Shape 477">
            <a:extLst>
              <a:ext uri="{FF2B5EF4-FFF2-40B4-BE49-F238E27FC236}">
                <a16:creationId xmlns:a16="http://schemas.microsoft.com/office/drawing/2014/main" id="{B7E16F4D-1AA8-7440-8E07-E0138FCF2A6C}"/>
              </a:ext>
            </a:extLst>
          </p:cNvPr>
          <p:cNvSpPr/>
          <p:nvPr/>
        </p:nvSpPr>
        <p:spPr>
          <a:xfrm>
            <a:off x="9193417" y="4596220"/>
            <a:ext cx="2220338" cy="26838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8767" tIns="48767" rIns="48767" bIns="48767" numCol="1" anchor="t">
            <a:spAutoFit/>
          </a:bodyPr>
          <a:lstStyle>
            <a:lvl1pPr algn="ctr">
              <a:defRPr>
                <a:solidFill>
                  <a:srgbClr val="595959"/>
                </a:solidFill>
              </a:defRPr>
            </a:lvl1pPr>
          </a:lstStyle>
          <a:p>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Team meets</a:t>
            </a:r>
            <a:b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br>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 to plan improvements and share/</a:t>
            </a:r>
            <a:b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br>
            <a:r>
              <a:rPr lang="en-US" sz="2400" b="1" dirty="0">
                <a:solidFill>
                  <a:srgbClr val="FFFFFF"/>
                </a:solidFill>
                <a:latin typeface="Roboto" panose="02000000000000000000" pitchFamily="2" charset="0"/>
                <a:ea typeface="Roboto" panose="02000000000000000000" pitchFamily="2" charset="0"/>
                <a:cs typeface="Arial" panose="020B0604020202020204" pitchFamily="34" charset="0"/>
              </a:rPr>
              <a:t>assign improvement activities.</a:t>
            </a:r>
            <a:endParaRPr sz="2400" b="1" dirty="0">
              <a:solidFill>
                <a:srgbClr val="FFFFFF"/>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911204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DTMA Improvement Plan guides the transformation</a:t>
            </a:r>
          </a:p>
        </p:txBody>
      </p:sp>
      <p:sp>
        <p:nvSpPr>
          <p:cNvPr id="20" name="Content Placeholder 5">
            <a:extLst>
              <a:ext uri="{FF2B5EF4-FFF2-40B4-BE49-F238E27FC236}">
                <a16:creationId xmlns:a16="http://schemas.microsoft.com/office/drawing/2014/main" id="{3E67FCCE-DB05-C64E-82DD-1E5B5068C9C8}"/>
              </a:ext>
            </a:extLst>
          </p:cNvPr>
          <p:cNvSpPr>
            <a:spLocks noGrp="1"/>
          </p:cNvSpPr>
          <p:nvPr>
            <p:ph type="body" idx="1"/>
          </p:nvPr>
        </p:nvSpPr>
        <p:spPr>
          <a:xfrm>
            <a:off x="406400" y="3004378"/>
            <a:ext cx="12192000" cy="6317422"/>
          </a:xfrm>
        </p:spPr>
        <p:txBody>
          <a:bodyPr>
            <a:noAutofit/>
          </a:bodyPr>
          <a:lstStyle/>
          <a:p>
            <a:r>
              <a:rPr lang="en-US" sz="2200" dirty="0"/>
              <a:t>The DTMA data visualization output will help with improvement project planning.</a:t>
            </a:r>
          </a:p>
          <a:p>
            <a:r>
              <a:rPr lang="en-US" sz="2200" dirty="0"/>
              <a:t>Depending on time available, planning may occur the day of the assessment or be scheduled for a future date after other stakeholders can review the output and contribute ideas.</a:t>
            </a:r>
          </a:p>
          <a:p>
            <a:r>
              <a:rPr lang="en-US" sz="2200" dirty="0"/>
              <a:t>Using the DTMA Improvement Plan spreadsheet (available at </a:t>
            </a:r>
            <a:r>
              <a:rPr lang="en-US" sz="2200" b="1" dirty="0">
                <a:hlinkClick r:id="rId3"/>
              </a:rPr>
              <a:t>https://digital-transformation-mfg.com</a:t>
            </a:r>
            <a:r>
              <a:rPr lang="en-US" sz="2200" dirty="0"/>
              <a:t>), the team records digital improvement projects, including:</a:t>
            </a:r>
          </a:p>
          <a:p>
            <a:pPr lvl="1"/>
            <a:r>
              <a:rPr lang="en-US" sz="2200" dirty="0"/>
              <a:t>Overall DTMA score</a:t>
            </a:r>
          </a:p>
          <a:p>
            <a:pPr lvl="1"/>
            <a:r>
              <a:rPr lang="en-US" sz="2200" dirty="0"/>
              <a:t>Information specific to each planned improvement project:</a:t>
            </a:r>
          </a:p>
          <a:p>
            <a:pPr lvl="2"/>
            <a:r>
              <a:rPr lang="en-US" sz="2200" dirty="0"/>
              <a:t>Resources required</a:t>
            </a:r>
          </a:p>
          <a:p>
            <a:pPr lvl="2"/>
            <a:r>
              <a:rPr lang="en-US" sz="2200" dirty="0"/>
              <a:t>Individuals responsible for the improvement projects</a:t>
            </a:r>
          </a:p>
          <a:p>
            <a:pPr lvl="2"/>
            <a:r>
              <a:rPr lang="en-US" sz="2200" dirty="0"/>
              <a:t>Sponsor for the improvement projects</a:t>
            </a:r>
          </a:p>
          <a:p>
            <a:pPr lvl="2"/>
            <a:r>
              <a:rPr lang="en-US" sz="2200" dirty="0"/>
              <a:t>Individuals or functions for which help is required</a:t>
            </a:r>
          </a:p>
          <a:p>
            <a:pPr lvl="2"/>
            <a:r>
              <a:rPr lang="en-US" sz="2200" dirty="0"/>
              <a:t>Target completion date for improvement projects</a:t>
            </a:r>
          </a:p>
          <a:p>
            <a:pPr lvl="2"/>
            <a:r>
              <a:rPr lang="en-US" sz="2200" dirty="0"/>
              <a:t>Status of improvement projects</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35</a:t>
            </a:fld>
            <a:endParaRPr lang="en-US" dirty="0"/>
          </a:p>
        </p:txBody>
      </p:sp>
    </p:spTree>
    <p:extLst>
      <p:ext uri="{BB962C8B-B14F-4D97-AF65-F5344CB8AC3E}">
        <p14:creationId xmlns:p14="http://schemas.microsoft.com/office/powerpoint/2010/main" val="30585815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DTMA team turns insights into action</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36</a:t>
            </a:fld>
            <a:endParaRPr lang="en-US" dirty="0"/>
          </a:p>
        </p:txBody>
      </p:sp>
      <p:sp>
        <p:nvSpPr>
          <p:cNvPr id="14" name="TextBox 13">
            <a:extLst>
              <a:ext uri="{FF2B5EF4-FFF2-40B4-BE49-F238E27FC236}">
                <a16:creationId xmlns:a16="http://schemas.microsoft.com/office/drawing/2014/main" id="{68F8340B-BD82-B348-93C3-9AC37D45AE7B}"/>
              </a:ext>
            </a:extLst>
          </p:cNvPr>
          <p:cNvSpPr txBox="1"/>
          <p:nvPr/>
        </p:nvSpPr>
        <p:spPr>
          <a:xfrm>
            <a:off x="1034036" y="2603751"/>
            <a:ext cx="3986422" cy="1011431"/>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Determine the current state of overall digital maturity and maturity in the 8 categories.</a:t>
            </a:r>
          </a:p>
        </p:txBody>
      </p:sp>
      <p:sp>
        <p:nvSpPr>
          <p:cNvPr id="21" name="Oval 20">
            <a:extLst>
              <a:ext uri="{FF2B5EF4-FFF2-40B4-BE49-F238E27FC236}">
                <a16:creationId xmlns:a16="http://schemas.microsoft.com/office/drawing/2014/main" id="{F3BE8E4D-4E1C-5F48-AF17-86078C81254A}"/>
              </a:ext>
            </a:extLst>
          </p:cNvPr>
          <p:cNvSpPr/>
          <p:nvPr/>
        </p:nvSpPr>
        <p:spPr>
          <a:xfrm>
            <a:off x="476949" y="2603751"/>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1</a:t>
            </a:r>
          </a:p>
        </p:txBody>
      </p:sp>
      <p:sp>
        <p:nvSpPr>
          <p:cNvPr id="23" name="TextBox 22">
            <a:extLst>
              <a:ext uri="{FF2B5EF4-FFF2-40B4-BE49-F238E27FC236}">
                <a16:creationId xmlns:a16="http://schemas.microsoft.com/office/drawing/2014/main" id="{0BC3D0D2-72B2-D94B-BF2C-3B61D54B59D9}"/>
              </a:ext>
            </a:extLst>
          </p:cNvPr>
          <p:cNvSpPr txBox="1"/>
          <p:nvPr/>
        </p:nvSpPr>
        <p:spPr>
          <a:xfrm>
            <a:off x="6623375" y="2603751"/>
            <a:ext cx="5012816" cy="1011431"/>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Identify the current weaknesses and constraints and focus resources and effort for the greatest impact. </a:t>
            </a:r>
          </a:p>
        </p:txBody>
      </p:sp>
      <p:sp>
        <p:nvSpPr>
          <p:cNvPr id="27" name="Oval 26">
            <a:extLst>
              <a:ext uri="{FF2B5EF4-FFF2-40B4-BE49-F238E27FC236}">
                <a16:creationId xmlns:a16="http://schemas.microsoft.com/office/drawing/2014/main" id="{4D1FE04A-6830-A64B-9EAF-B2EC1626E2DF}"/>
              </a:ext>
            </a:extLst>
          </p:cNvPr>
          <p:cNvSpPr/>
          <p:nvPr/>
        </p:nvSpPr>
        <p:spPr>
          <a:xfrm>
            <a:off x="6049570" y="2597765"/>
            <a:ext cx="477642" cy="49860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DD036F9D-45C5-114F-A2A7-48C13F5FD04C}"/>
              </a:ext>
            </a:extLst>
          </p:cNvPr>
          <p:cNvSpPr txBox="1"/>
          <p:nvPr/>
        </p:nvSpPr>
        <p:spPr>
          <a:xfrm>
            <a:off x="1157131" y="4021694"/>
            <a:ext cx="3255549" cy="2546082"/>
          </a:xfrm>
          <a:prstGeom prst="rect">
            <a:avLst/>
          </a:prstGeom>
          <a:noFill/>
        </p:spPr>
        <p:txBody>
          <a:bodyPr wrap="square" rtlCol="0">
            <a:spAutoFit/>
          </a:bodyPr>
          <a:lstStyle/>
          <a:p>
            <a:r>
              <a:rPr lang="en-US" sz="1991" dirty="0">
                <a:solidFill>
                  <a:schemeClr val="bg2"/>
                </a:solidFill>
                <a:latin typeface="Roboto" panose="02000000000000000000" pitchFamily="2" charset="0"/>
                <a:ea typeface="Roboto" panose="02000000000000000000" pitchFamily="2" charset="0"/>
                <a:cs typeface="Arial" panose="020B0604020202020204" pitchFamily="34" charset="0"/>
              </a:rPr>
              <a:t>Discuss how to create improvements and submit 5 to 10 ideas each. Prioritize actions with an improvement-planning matrix (available at  </a:t>
            </a:r>
            <a:r>
              <a:rPr lang="en-US" b="1" dirty="0">
                <a:latin typeface="Roboto" panose="02000000000000000000" pitchFamily="2" charset="0"/>
                <a:ea typeface="Roboto" panose="02000000000000000000" pitchFamily="2" charset="0"/>
                <a:hlinkClick r:id="rId3"/>
              </a:rPr>
              <a:t>https://digital-transformation-mfg.com</a:t>
            </a:r>
            <a:r>
              <a:rPr lang="en-US" dirty="0">
                <a:solidFill>
                  <a:schemeClr val="bg2"/>
                </a:solidFill>
                <a:latin typeface="Roboto" panose="02000000000000000000" pitchFamily="2" charset="0"/>
                <a:ea typeface="Roboto" panose="02000000000000000000" pitchFamily="2" charset="0"/>
              </a:rPr>
              <a:t>).</a:t>
            </a:r>
            <a:r>
              <a:rPr lang="en-US" b="1" dirty="0">
                <a:latin typeface="Roboto" panose="02000000000000000000" pitchFamily="2" charset="0"/>
                <a:ea typeface="Roboto" panose="02000000000000000000" pitchFamily="2" charset="0"/>
              </a:rPr>
              <a:t> </a:t>
            </a:r>
            <a:endParaRPr lang="en-US" sz="1991" dirty="0">
              <a:solidFill>
                <a:srgbClr val="FF0000"/>
              </a:solidFill>
              <a:latin typeface="Roboto" panose="02000000000000000000" pitchFamily="2" charset="0"/>
              <a:ea typeface="Roboto" panose="02000000000000000000" pitchFamily="2" charset="0"/>
              <a:cs typeface="Arial" panose="020B0604020202020204" pitchFamily="34" charset="0"/>
            </a:endParaRPr>
          </a:p>
        </p:txBody>
      </p:sp>
      <p:pic>
        <p:nvPicPr>
          <p:cNvPr id="29" name="Picture 28">
            <a:extLst>
              <a:ext uri="{FF2B5EF4-FFF2-40B4-BE49-F238E27FC236}">
                <a16:creationId xmlns:a16="http://schemas.microsoft.com/office/drawing/2014/main" id="{674596E4-D326-A64C-A0E8-4C84104A2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4587" y="4501412"/>
            <a:ext cx="1342198" cy="1107753"/>
          </a:xfrm>
          <a:prstGeom prst="rect">
            <a:avLst/>
          </a:prstGeom>
        </p:spPr>
      </p:pic>
      <p:sp>
        <p:nvSpPr>
          <p:cNvPr id="30" name="Oval 29">
            <a:extLst>
              <a:ext uri="{FF2B5EF4-FFF2-40B4-BE49-F238E27FC236}">
                <a16:creationId xmlns:a16="http://schemas.microsoft.com/office/drawing/2014/main" id="{5A4D99A0-E455-AE4A-B8CE-E2B19793343D}"/>
              </a:ext>
            </a:extLst>
          </p:cNvPr>
          <p:cNvSpPr/>
          <p:nvPr/>
        </p:nvSpPr>
        <p:spPr>
          <a:xfrm>
            <a:off x="483401" y="4083913"/>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3</a:t>
            </a:r>
          </a:p>
        </p:txBody>
      </p:sp>
      <p:sp>
        <p:nvSpPr>
          <p:cNvPr id="31" name="TextBox 30">
            <a:extLst>
              <a:ext uri="{FF2B5EF4-FFF2-40B4-BE49-F238E27FC236}">
                <a16:creationId xmlns:a16="http://schemas.microsoft.com/office/drawing/2014/main" id="{A5FB04E5-8AD2-B147-88F9-2FBAF4A8E84A}"/>
              </a:ext>
            </a:extLst>
          </p:cNvPr>
          <p:cNvSpPr txBox="1"/>
          <p:nvPr/>
        </p:nvSpPr>
        <p:spPr>
          <a:xfrm>
            <a:off x="6646557" y="4021694"/>
            <a:ext cx="4966451" cy="1320618"/>
          </a:xfrm>
          <a:prstGeom prst="rect">
            <a:avLst/>
          </a:prstGeom>
          <a:noFill/>
        </p:spPr>
        <p:txBody>
          <a:bodyPr wrap="square" rtlCol="0">
            <a:spAutoFit/>
          </a:bodyPr>
          <a:lstStyle/>
          <a:p>
            <a:r>
              <a:rPr lang="en-US" sz="1990" dirty="0">
                <a:solidFill>
                  <a:schemeClr val="bg1"/>
                </a:solidFill>
                <a:latin typeface="Roboto" panose="02000000000000000000" pitchFamily="2" charset="0"/>
                <a:ea typeface="Roboto" panose="02000000000000000000" pitchFamily="2" charset="0"/>
                <a:cs typeface="Arial" panose="020B0604020202020204" pitchFamily="34" charset="0"/>
              </a:rPr>
              <a:t>Plan for digital improvements. Record plans on a DTMA Improvement Plan worksheet </a:t>
            </a:r>
            <a:r>
              <a:rPr lang="en-US" sz="1990" dirty="0">
                <a:solidFill>
                  <a:schemeClr val="bg2"/>
                </a:solidFill>
                <a:latin typeface="Roboto" panose="02000000000000000000" pitchFamily="2" charset="0"/>
                <a:ea typeface="Roboto" panose="02000000000000000000" pitchFamily="2" charset="0"/>
                <a:cs typeface="Arial" panose="020B0604020202020204" pitchFamily="34" charset="0"/>
              </a:rPr>
              <a:t>(available at  </a:t>
            </a:r>
            <a:r>
              <a:rPr lang="en-US" sz="1990" b="1" dirty="0">
                <a:latin typeface="Roboto" panose="02000000000000000000" pitchFamily="2" charset="0"/>
                <a:ea typeface="Roboto" panose="02000000000000000000" pitchFamily="2" charset="0"/>
                <a:hlinkClick r:id="rId3"/>
              </a:rPr>
              <a:t>https://digital-transformation-mfg.com</a:t>
            </a:r>
            <a:r>
              <a:rPr lang="en-US" sz="1990" dirty="0">
                <a:solidFill>
                  <a:schemeClr val="bg2"/>
                </a:solidFill>
                <a:latin typeface="Roboto" panose="02000000000000000000" pitchFamily="2" charset="0"/>
                <a:ea typeface="Roboto" panose="02000000000000000000" pitchFamily="2" charset="0"/>
              </a:rPr>
              <a:t>).</a:t>
            </a:r>
            <a:r>
              <a:rPr lang="en-US" sz="1990" b="1" dirty="0">
                <a:latin typeface="Roboto" panose="02000000000000000000" pitchFamily="2" charset="0"/>
                <a:ea typeface="Roboto" panose="02000000000000000000" pitchFamily="2" charset="0"/>
              </a:rPr>
              <a:t> </a:t>
            </a:r>
            <a:endParaRPr lang="en-US" sz="1990" dirty="0">
              <a:solidFill>
                <a:srgbClr val="FF0000"/>
              </a:solidFill>
              <a:latin typeface="Roboto" panose="02000000000000000000" pitchFamily="2" charset="0"/>
              <a:ea typeface="Roboto" panose="02000000000000000000" pitchFamily="2" charset="0"/>
              <a:cs typeface="Arial" panose="020B0604020202020204" pitchFamily="34" charset="0"/>
            </a:endParaRPr>
          </a:p>
        </p:txBody>
      </p:sp>
      <p:sp>
        <p:nvSpPr>
          <p:cNvPr id="32" name="Oval 31">
            <a:extLst>
              <a:ext uri="{FF2B5EF4-FFF2-40B4-BE49-F238E27FC236}">
                <a16:creationId xmlns:a16="http://schemas.microsoft.com/office/drawing/2014/main" id="{BCBA7EA1-9BA1-0A44-A315-76B35B5ED3B8}"/>
              </a:ext>
            </a:extLst>
          </p:cNvPr>
          <p:cNvSpPr/>
          <p:nvPr/>
        </p:nvSpPr>
        <p:spPr>
          <a:xfrm>
            <a:off x="6062624" y="4083914"/>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4</a:t>
            </a:r>
          </a:p>
        </p:txBody>
      </p:sp>
      <p:sp>
        <p:nvSpPr>
          <p:cNvPr id="33" name="TextBox 32">
            <a:extLst>
              <a:ext uri="{FF2B5EF4-FFF2-40B4-BE49-F238E27FC236}">
                <a16:creationId xmlns:a16="http://schemas.microsoft.com/office/drawing/2014/main" id="{78349855-FCF4-4041-8CA1-747C3855DEFE}"/>
              </a:ext>
            </a:extLst>
          </p:cNvPr>
          <p:cNvSpPr txBox="1"/>
          <p:nvPr/>
        </p:nvSpPr>
        <p:spPr>
          <a:xfrm>
            <a:off x="6769424" y="7329774"/>
            <a:ext cx="4209920" cy="1624163"/>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Use improvements to improve morale, engage more individuals and functions in the digital transformation, and seek out further digital improvements.</a:t>
            </a:r>
          </a:p>
        </p:txBody>
      </p:sp>
      <p:pic>
        <p:nvPicPr>
          <p:cNvPr id="34" name="Picture 33">
            <a:extLst>
              <a:ext uri="{FF2B5EF4-FFF2-40B4-BE49-F238E27FC236}">
                <a16:creationId xmlns:a16="http://schemas.microsoft.com/office/drawing/2014/main" id="{A5946D79-276B-1C4C-A18F-7F23C6B3D5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9344" y="7522443"/>
            <a:ext cx="1203051" cy="1115275"/>
          </a:xfrm>
          <a:prstGeom prst="rect">
            <a:avLst/>
          </a:prstGeom>
        </p:spPr>
      </p:pic>
      <p:sp>
        <p:nvSpPr>
          <p:cNvPr id="35" name="TextBox 34">
            <a:extLst>
              <a:ext uri="{FF2B5EF4-FFF2-40B4-BE49-F238E27FC236}">
                <a16:creationId xmlns:a16="http://schemas.microsoft.com/office/drawing/2014/main" id="{F84353D4-4284-B343-B8BD-E18ED6508A72}"/>
              </a:ext>
            </a:extLst>
          </p:cNvPr>
          <p:cNvSpPr txBox="1"/>
          <p:nvPr/>
        </p:nvSpPr>
        <p:spPr>
          <a:xfrm>
            <a:off x="1063369" y="7424892"/>
            <a:ext cx="4588865" cy="1317797"/>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Use DTMA results to support requests for resources for projects that improve digital performance and remove constraints to digitization.</a:t>
            </a:r>
          </a:p>
        </p:txBody>
      </p:sp>
      <p:sp>
        <p:nvSpPr>
          <p:cNvPr id="37" name="Oval 36">
            <a:extLst>
              <a:ext uri="{FF2B5EF4-FFF2-40B4-BE49-F238E27FC236}">
                <a16:creationId xmlns:a16="http://schemas.microsoft.com/office/drawing/2014/main" id="{E77D6278-C769-184B-9350-8E6B63D49226}"/>
              </a:ext>
            </a:extLst>
          </p:cNvPr>
          <p:cNvSpPr/>
          <p:nvPr/>
        </p:nvSpPr>
        <p:spPr>
          <a:xfrm>
            <a:off x="6062624" y="7482980"/>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6</a:t>
            </a:r>
          </a:p>
        </p:txBody>
      </p:sp>
      <p:sp>
        <p:nvSpPr>
          <p:cNvPr id="38" name="Oval 37">
            <a:extLst>
              <a:ext uri="{FF2B5EF4-FFF2-40B4-BE49-F238E27FC236}">
                <a16:creationId xmlns:a16="http://schemas.microsoft.com/office/drawing/2014/main" id="{9CBF73A0-B934-3645-93F3-7A7E2BC7DB73}"/>
              </a:ext>
            </a:extLst>
          </p:cNvPr>
          <p:cNvSpPr/>
          <p:nvPr/>
        </p:nvSpPr>
        <p:spPr>
          <a:xfrm>
            <a:off x="476948" y="7424892"/>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7C4A1D62-A012-DB48-91E1-359E51EE071D}"/>
              </a:ext>
            </a:extLst>
          </p:cNvPr>
          <p:cNvPicPr>
            <a:picLocks noChangeAspect="1"/>
          </p:cNvPicPr>
          <p:nvPr/>
        </p:nvPicPr>
        <p:blipFill>
          <a:blip r:embed="rId6"/>
          <a:stretch>
            <a:fillRect/>
          </a:stretch>
        </p:blipFill>
        <p:spPr>
          <a:xfrm>
            <a:off x="6623375" y="5456924"/>
            <a:ext cx="3755134" cy="1466338"/>
          </a:xfrm>
          <a:prstGeom prst="rect">
            <a:avLst/>
          </a:prstGeom>
        </p:spPr>
      </p:pic>
    </p:spTree>
    <p:extLst>
      <p:ext uri="{BB962C8B-B14F-4D97-AF65-F5344CB8AC3E}">
        <p14:creationId xmlns:p14="http://schemas.microsoft.com/office/powerpoint/2010/main" val="409373009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Long-term actions for the Digital transformation</a:t>
            </a:r>
          </a:p>
        </p:txBody>
      </p:sp>
      <p:sp>
        <p:nvSpPr>
          <p:cNvPr id="20" name="Content Placeholder 5">
            <a:extLst>
              <a:ext uri="{FF2B5EF4-FFF2-40B4-BE49-F238E27FC236}">
                <a16:creationId xmlns:a16="http://schemas.microsoft.com/office/drawing/2014/main" id="{3E67FCCE-DB05-C64E-82DD-1E5B5068C9C8}"/>
              </a:ext>
            </a:extLst>
          </p:cNvPr>
          <p:cNvSpPr>
            <a:spLocks noGrp="1"/>
          </p:cNvSpPr>
          <p:nvPr>
            <p:ph type="body" idx="1"/>
          </p:nvPr>
        </p:nvSpPr>
        <p:spPr/>
        <p:txBody>
          <a:bodyPr>
            <a:noAutofit/>
          </a:bodyPr>
          <a:lstStyle/>
          <a:p>
            <a:pPr marL="379301" indent="-343741"/>
            <a:r>
              <a:rPr lang="en-US" sz="2200" dirty="0"/>
              <a:t>Based on the DTMA Improvement Plan and actions undertaken, develop a multiyear digital transformation strategy: </a:t>
            </a:r>
          </a:p>
          <a:p>
            <a:pPr marL="739976" lvl="1" indent="-360676"/>
            <a:r>
              <a:rPr lang="en-US" sz="2200" dirty="0"/>
              <a:t>Schedule assessments at regular intervals.</a:t>
            </a:r>
          </a:p>
          <a:p>
            <a:pPr marL="739976" lvl="1" indent="-360676"/>
            <a:r>
              <a:rPr lang="en-US" sz="2200" dirty="0"/>
              <a:t>Regularly analyze assessments, improvement plans, and improvement projects and outcomes.</a:t>
            </a:r>
          </a:p>
          <a:p>
            <a:pPr marL="379301" indent="-379301"/>
            <a:r>
              <a:rPr lang="en-US" sz="2200" dirty="0"/>
              <a:t>Integrate digital plans into corporate vision, strategy, objectives, and budgets.</a:t>
            </a:r>
          </a:p>
          <a:p>
            <a:pPr marL="379301" indent="-379301"/>
            <a:r>
              <a:rPr lang="en-US" sz="2200" dirty="0"/>
              <a:t>Institutionalize digital standards, including:</a:t>
            </a:r>
          </a:p>
          <a:p>
            <a:pPr marL="948252" lvl="1" indent="-379301"/>
            <a:r>
              <a:rPr lang="en-US" sz="2200" i="1" dirty="0"/>
              <a:t>Process-design requirements</a:t>
            </a:r>
            <a:r>
              <a:rPr lang="en-US" sz="2200" dirty="0"/>
              <a:t>: How processes interact with enabling technologies.</a:t>
            </a:r>
          </a:p>
          <a:p>
            <a:pPr marL="948252" lvl="1" indent="-379301"/>
            <a:r>
              <a:rPr lang="en-US" sz="2200" i="1" dirty="0"/>
              <a:t>Technology-purchase requirements</a:t>
            </a:r>
            <a:r>
              <a:rPr lang="en-US" sz="2200" dirty="0"/>
              <a:t>: How new technologies must integrate with existing digital tools and processes.</a:t>
            </a:r>
          </a:p>
          <a:p>
            <a:pPr marL="948252" lvl="1" indent="-379301"/>
            <a:r>
              <a:rPr lang="en-US" sz="2200" i="1" dirty="0"/>
              <a:t>Information-format requirements</a:t>
            </a:r>
            <a:r>
              <a:rPr lang="en-US" sz="2200" dirty="0"/>
              <a:t>: How data and information should be shared across the enterprise.</a:t>
            </a:r>
          </a:p>
          <a:p>
            <a:pPr marL="379301" indent="-379301"/>
            <a:r>
              <a:rPr lang="en-US" sz="2200" dirty="0"/>
              <a:t>Develop training programs and onboarding materials to communicate digital standards.</a:t>
            </a:r>
          </a:p>
          <a:p>
            <a:pPr marL="379301" indent="-379301"/>
            <a:r>
              <a:rPr lang="en-US" sz="2200" dirty="0"/>
              <a:t>Celebrate and publicize the company’s progress toward digital maturity.</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37</a:t>
            </a:fld>
            <a:endParaRPr lang="en-US" dirty="0"/>
          </a:p>
        </p:txBody>
      </p:sp>
    </p:spTree>
    <p:extLst>
      <p:ext uri="{BB962C8B-B14F-4D97-AF65-F5344CB8AC3E}">
        <p14:creationId xmlns:p14="http://schemas.microsoft.com/office/powerpoint/2010/main" val="12792012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next steps — digital improvement?</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38</a:t>
            </a:fld>
            <a:endParaRPr lang="en-US" dirty="0"/>
          </a:p>
        </p:txBody>
      </p:sp>
    </p:spTree>
    <p:extLst>
      <p:ext uri="{BB962C8B-B14F-4D97-AF65-F5344CB8AC3E}">
        <p14:creationId xmlns:p14="http://schemas.microsoft.com/office/powerpoint/2010/main" val="418261696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Are we ready </a:t>
            </a:r>
            <a:br>
              <a:rPr lang="en-US" sz="3600" i="1" dirty="0"/>
            </a:br>
            <a:r>
              <a:rPr lang="en-US" sz="3600" i="1" dirty="0"/>
              <a:t>to submit answers to the </a:t>
            </a:r>
            <a:br>
              <a:rPr lang="en-US" sz="3600" i="1" dirty="0"/>
            </a:br>
            <a:r>
              <a:rPr lang="en-US" sz="3600" i="1" dirty="0"/>
              <a:t>digital transformation for manufacturers assessment?</a:t>
            </a:r>
            <a:br>
              <a:rPr lang="en-US" sz="3600" i="1" dirty="0"/>
            </a:b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39</a:t>
            </a:fld>
            <a:endParaRPr lang="en-US" dirty="0"/>
          </a:p>
        </p:txBody>
      </p:sp>
    </p:spTree>
    <p:extLst>
      <p:ext uri="{BB962C8B-B14F-4D97-AF65-F5344CB8AC3E}">
        <p14:creationId xmlns:p14="http://schemas.microsoft.com/office/powerpoint/2010/main" val="25387348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0BC-C217-0F4B-8095-11A7FBECF338}"/>
              </a:ext>
            </a:extLst>
          </p:cNvPr>
          <p:cNvSpPr>
            <a:spLocks noGrp="1"/>
          </p:cNvSpPr>
          <p:nvPr>
            <p:ph type="title"/>
          </p:nvPr>
        </p:nvSpPr>
        <p:spPr/>
        <p:txBody>
          <a:bodyPr>
            <a:normAutofit/>
          </a:bodyPr>
          <a:lstStyle/>
          <a:p>
            <a:r>
              <a:rPr lang="en-US" sz="3600" dirty="0"/>
              <a:t>Team members introduce themselves</a:t>
            </a:r>
          </a:p>
        </p:txBody>
      </p:sp>
      <p:sp>
        <p:nvSpPr>
          <p:cNvPr id="3" name="Content Placeholder 2">
            <a:extLst>
              <a:ext uri="{FF2B5EF4-FFF2-40B4-BE49-F238E27FC236}">
                <a16:creationId xmlns:a16="http://schemas.microsoft.com/office/drawing/2014/main" id="{8548C9B1-BA1A-C046-94F4-88A8D8295A12}"/>
              </a:ext>
            </a:extLst>
          </p:cNvPr>
          <p:cNvSpPr>
            <a:spLocks noGrp="1"/>
          </p:cNvSpPr>
          <p:nvPr>
            <p:ph type="body" idx="1"/>
          </p:nvPr>
        </p:nvSpPr>
        <p:spPr/>
        <p:txBody>
          <a:bodyPr/>
          <a:lstStyle/>
          <a:p>
            <a:pPr marL="568951">
              <a:buClr>
                <a:srgbClr val="E44A3A"/>
              </a:buClr>
            </a:pPr>
            <a:r>
              <a:rPr lang="en-US" sz="2400" dirty="0"/>
              <a:t>Each team member communicates the following:</a:t>
            </a:r>
          </a:p>
          <a:p>
            <a:pPr marL="1137902" lvl="1">
              <a:buClr>
                <a:srgbClr val="E44A3A"/>
              </a:buClr>
            </a:pPr>
            <a:r>
              <a:rPr lang="en-US" sz="2400" dirty="0"/>
              <a:t>Name</a:t>
            </a:r>
          </a:p>
          <a:p>
            <a:pPr marL="1137902" lvl="1">
              <a:buClr>
                <a:srgbClr val="E44A3A"/>
              </a:buClr>
            </a:pPr>
            <a:r>
              <a:rPr lang="en-US" sz="2400" dirty="0"/>
              <a:t>Function/Department</a:t>
            </a:r>
          </a:p>
          <a:p>
            <a:pPr marL="1137902" lvl="1">
              <a:buClr>
                <a:srgbClr val="E44A3A"/>
              </a:buClr>
            </a:pPr>
            <a:r>
              <a:rPr lang="en-US" sz="2400" dirty="0"/>
              <a:t>Position</a:t>
            </a:r>
          </a:p>
          <a:p>
            <a:pPr marL="1137902" lvl="1">
              <a:buClr>
                <a:srgbClr val="E44A3A"/>
              </a:buClr>
            </a:pPr>
            <a:r>
              <a:rPr lang="en-US" sz="2400" dirty="0"/>
              <a:t>Role and its impact on digitization of the SMME</a:t>
            </a:r>
          </a:p>
          <a:p>
            <a:pPr marL="1137902" lvl="1">
              <a:buClr>
                <a:srgbClr val="E44A3A"/>
              </a:buClr>
            </a:pPr>
            <a:r>
              <a:rPr lang="en-US" sz="2400" dirty="0"/>
              <a:t>Expectations from participating in the Digital Transformation for Manufacturers process</a:t>
            </a:r>
          </a:p>
          <a:p>
            <a:endParaRPr lang="en-US" dirty="0"/>
          </a:p>
        </p:txBody>
      </p:sp>
      <p:sp>
        <p:nvSpPr>
          <p:cNvPr id="4" name="Slide Number Placeholder 3">
            <a:extLst>
              <a:ext uri="{FF2B5EF4-FFF2-40B4-BE49-F238E27FC236}">
                <a16:creationId xmlns:a16="http://schemas.microsoft.com/office/drawing/2014/main" id="{54439747-EF30-4444-980D-D6227B6D8A68}"/>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4</a:t>
            </a:fld>
            <a:endParaRPr lang="en-US" dirty="0"/>
          </a:p>
        </p:txBody>
      </p:sp>
    </p:spTree>
    <p:extLst>
      <p:ext uri="{BB962C8B-B14F-4D97-AF65-F5344CB8AC3E}">
        <p14:creationId xmlns:p14="http://schemas.microsoft.com/office/powerpoint/2010/main" val="2295074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0BC-C217-0F4B-8095-11A7FBECF338}"/>
              </a:ext>
            </a:extLst>
          </p:cNvPr>
          <p:cNvSpPr>
            <a:spLocks noGrp="1"/>
          </p:cNvSpPr>
          <p:nvPr>
            <p:ph type="title"/>
          </p:nvPr>
        </p:nvSpPr>
        <p:spPr/>
        <p:txBody>
          <a:bodyPr>
            <a:normAutofit/>
          </a:bodyPr>
          <a:lstStyle/>
          <a:p>
            <a:r>
              <a:rPr lang="en-US" sz="3600" dirty="0"/>
              <a:t>team roles improve meeting efficiency</a:t>
            </a:r>
          </a:p>
        </p:txBody>
      </p:sp>
      <p:sp>
        <p:nvSpPr>
          <p:cNvPr id="3" name="Content Placeholder 2">
            <a:extLst>
              <a:ext uri="{FF2B5EF4-FFF2-40B4-BE49-F238E27FC236}">
                <a16:creationId xmlns:a16="http://schemas.microsoft.com/office/drawing/2014/main" id="{8548C9B1-BA1A-C046-94F4-88A8D8295A12}"/>
              </a:ext>
            </a:extLst>
          </p:cNvPr>
          <p:cNvSpPr>
            <a:spLocks noGrp="1"/>
          </p:cNvSpPr>
          <p:nvPr>
            <p:ph type="body" idx="1"/>
          </p:nvPr>
        </p:nvSpPr>
        <p:spPr/>
        <p:txBody>
          <a:bodyPr>
            <a:noAutofit/>
          </a:bodyPr>
          <a:lstStyle/>
          <a:p>
            <a:pPr marL="0" indent="0">
              <a:lnSpc>
                <a:spcPct val="90000"/>
              </a:lnSpc>
              <a:buNone/>
            </a:pPr>
            <a:r>
              <a:rPr lang="en-US" sz="2400" b="1" dirty="0"/>
              <a:t>Team Roles</a:t>
            </a:r>
          </a:p>
          <a:p>
            <a:pPr>
              <a:lnSpc>
                <a:spcPct val="90000"/>
              </a:lnSpc>
            </a:pPr>
            <a:r>
              <a:rPr lang="en-US" sz="2400" dirty="0"/>
              <a:t>Facilitator — Guides team through the Digital Transformation for Manufacturers process</a:t>
            </a:r>
          </a:p>
          <a:p>
            <a:pPr>
              <a:lnSpc>
                <a:spcPct val="90000"/>
              </a:lnSpc>
            </a:pPr>
            <a:r>
              <a:rPr lang="en-US" sz="2400" dirty="0"/>
              <a:t>Timekeeper — Keeps the team from getting stuck on questions</a:t>
            </a:r>
          </a:p>
          <a:p>
            <a:pPr>
              <a:lnSpc>
                <a:spcPct val="90000"/>
              </a:lnSpc>
            </a:pPr>
            <a:r>
              <a:rPr lang="en-US" sz="2400" dirty="0"/>
              <a:t>Scribe — Keeps a log of questions and tasks for the “parking lot”</a:t>
            </a:r>
          </a:p>
          <a:p>
            <a:pPr>
              <a:lnSpc>
                <a:spcPct val="90000"/>
              </a:lnSpc>
            </a:pPr>
            <a:r>
              <a:rPr lang="en-US" sz="2400" dirty="0"/>
              <a:t>Online answer-entry — Records answers in the online Digital Transformation for Manufacturers Assessment (DTMA) questionnaire</a:t>
            </a:r>
          </a:p>
        </p:txBody>
      </p:sp>
      <p:sp>
        <p:nvSpPr>
          <p:cNvPr id="4" name="Slide Number Placeholder 3">
            <a:extLst>
              <a:ext uri="{FF2B5EF4-FFF2-40B4-BE49-F238E27FC236}">
                <a16:creationId xmlns:a16="http://schemas.microsoft.com/office/drawing/2014/main" id="{54439747-EF30-4444-980D-D6227B6D8A68}"/>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5</a:t>
            </a:fld>
            <a:endParaRPr lang="en-US" dirty="0"/>
          </a:p>
        </p:txBody>
      </p:sp>
    </p:spTree>
    <p:extLst>
      <p:ext uri="{BB962C8B-B14F-4D97-AF65-F5344CB8AC3E}">
        <p14:creationId xmlns:p14="http://schemas.microsoft.com/office/powerpoint/2010/main" val="3003052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0BC-C217-0F4B-8095-11A7FBECF338}"/>
              </a:ext>
            </a:extLst>
          </p:cNvPr>
          <p:cNvSpPr>
            <a:spLocks noGrp="1"/>
          </p:cNvSpPr>
          <p:nvPr>
            <p:ph type="title"/>
          </p:nvPr>
        </p:nvSpPr>
        <p:spPr/>
        <p:txBody>
          <a:bodyPr>
            <a:normAutofit/>
          </a:bodyPr>
          <a:lstStyle/>
          <a:p>
            <a:r>
              <a:rPr lang="en-US" sz="3600" dirty="0"/>
              <a:t>team rules improve meeting Effectiveness</a:t>
            </a:r>
          </a:p>
        </p:txBody>
      </p:sp>
      <p:sp>
        <p:nvSpPr>
          <p:cNvPr id="3" name="Content Placeholder 2">
            <a:extLst>
              <a:ext uri="{FF2B5EF4-FFF2-40B4-BE49-F238E27FC236}">
                <a16:creationId xmlns:a16="http://schemas.microsoft.com/office/drawing/2014/main" id="{8548C9B1-BA1A-C046-94F4-88A8D8295A12}"/>
              </a:ext>
            </a:extLst>
          </p:cNvPr>
          <p:cNvSpPr>
            <a:spLocks noGrp="1"/>
          </p:cNvSpPr>
          <p:nvPr>
            <p:ph type="body" idx="1"/>
          </p:nvPr>
        </p:nvSpPr>
        <p:spPr/>
        <p:txBody>
          <a:bodyPr>
            <a:noAutofit/>
          </a:bodyPr>
          <a:lstStyle/>
          <a:p>
            <a:pPr marL="0" indent="0">
              <a:lnSpc>
                <a:spcPct val="90000"/>
              </a:lnSpc>
              <a:buNone/>
            </a:pPr>
            <a:r>
              <a:rPr lang="en-US" sz="2400" b="1" dirty="0"/>
              <a:t>Team Rules</a:t>
            </a:r>
          </a:p>
          <a:p>
            <a:r>
              <a:rPr lang="en-US" sz="2400" dirty="0"/>
              <a:t>Let your opinions be heard</a:t>
            </a:r>
          </a:p>
          <a:p>
            <a:r>
              <a:rPr lang="en-US" sz="2400" dirty="0"/>
              <a:t>Listen to others</a:t>
            </a:r>
          </a:p>
          <a:p>
            <a:r>
              <a:rPr lang="en-US" sz="2400" dirty="0"/>
              <a:t>Respect the opinions of others</a:t>
            </a:r>
          </a:p>
          <a:p>
            <a:r>
              <a:rPr lang="en-US" sz="2400" dirty="0"/>
              <a:t>Ask questions</a:t>
            </a:r>
          </a:p>
          <a:p>
            <a:r>
              <a:rPr lang="en-US" sz="2400" dirty="0"/>
              <a:t>Offer constructive feedback</a:t>
            </a:r>
          </a:p>
          <a:p>
            <a:r>
              <a:rPr lang="en-US" sz="2400" dirty="0"/>
              <a:t>Stay focused on the objectives at hand</a:t>
            </a:r>
          </a:p>
          <a:p>
            <a:r>
              <a:rPr lang="en-US" sz="2400" dirty="0"/>
              <a:t>Turn off phones, mobile devices, and computers</a:t>
            </a:r>
          </a:p>
          <a:p>
            <a:r>
              <a:rPr lang="en-US" sz="2400" dirty="0"/>
              <a:t>Ask for the floor before speaking</a:t>
            </a:r>
          </a:p>
          <a:p>
            <a:endParaRPr lang="en-US" sz="2200" dirty="0"/>
          </a:p>
        </p:txBody>
      </p:sp>
      <p:sp>
        <p:nvSpPr>
          <p:cNvPr id="4" name="Slide Number Placeholder 3">
            <a:extLst>
              <a:ext uri="{FF2B5EF4-FFF2-40B4-BE49-F238E27FC236}">
                <a16:creationId xmlns:a16="http://schemas.microsoft.com/office/drawing/2014/main" id="{54439747-EF30-4444-980D-D6227B6D8A68}"/>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6</a:t>
            </a:fld>
            <a:endParaRPr lang="en-US" dirty="0"/>
          </a:p>
        </p:txBody>
      </p:sp>
    </p:spTree>
    <p:extLst>
      <p:ext uri="{BB962C8B-B14F-4D97-AF65-F5344CB8AC3E}">
        <p14:creationId xmlns:p14="http://schemas.microsoft.com/office/powerpoint/2010/main" val="13185882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improvement process</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Digital maturity and the</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7</a:t>
            </a:fld>
            <a:endParaRPr lang="en-US" dirty="0"/>
          </a:p>
        </p:txBody>
      </p:sp>
    </p:spTree>
    <p:extLst>
      <p:ext uri="{BB962C8B-B14F-4D97-AF65-F5344CB8AC3E}">
        <p14:creationId xmlns:p14="http://schemas.microsoft.com/office/powerpoint/2010/main" val="19015195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What is Digital Maturity?</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dirty="0"/>
              <a:t>The Digital Transformation for Manufacturers process starts with a maturity model that tracks the digital maturity of a company.</a:t>
            </a:r>
          </a:p>
          <a:p>
            <a:r>
              <a:rPr lang="en-US" sz="2400" dirty="0"/>
              <a:t>Maturity models demonstrate how achieving overall excellence requires many small steps of continuous process/operations improvement.</a:t>
            </a:r>
          </a:p>
          <a:p>
            <a:r>
              <a:rPr lang="en-US" sz="2400" dirty="0"/>
              <a:t>Operations improvement methodologies (e.g., lean) can and should incorporate digitization — i.e., improvement disciplines should address 4M components (man, </a:t>
            </a:r>
            <a:r>
              <a:rPr lang="en-US" sz="2400" i="1" dirty="0"/>
              <a:t>machine</a:t>
            </a:r>
            <a:r>
              <a:rPr lang="en-US" sz="2400" dirty="0"/>
              <a:t>, method, and materials).</a:t>
            </a:r>
          </a:p>
          <a:p>
            <a:r>
              <a:rPr lang="en-US" sz="2400" dirty="0"/>
              <a:t>Digital transformation and maturity (application of embedded process intelligence, robotics/automation, machine learning, etc.) leads to outcomes common to any process improvement — deployment of best practices and improved key performance indicators (KPIs).</a:t>
            </a:r>
          </a:p>
          <a:p>
            <a:r>
              <a:rPr lang="en-US" sz="2400" dirty="0"/>
              <a:t>Engagement with the DTM process will lead SMMEs to act and invest to achieve and sustain operational excellence and healthy growth.</a:t>
            </a:r>
          </a:p>
          <a:p>
            <a:endParaRPr lang="en-US" sz="2400" dirty="0"/>
          </a:p>
        </p:txBody>
      </p:sp>
      <p:sp>
        <p:nvSpPr>
          <p:cNvPr id="3" name="Slide Number Placeholder 2">
            <a:extLst>
              <a:ext uri="{FF2B5EF4-FFF2-40B4-BE49-F238E27FC236}">
                <a16:creationId xmlns:a16="http://schemas.microsoft.com/office/drawing/2014/main" id="{53F7A4F2-D59E-EC40-A631-6534EA94A889}"/>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8</a:t>
            </a:fld>
            <a:endParaRPr lang="en-US" dirty="0"/>
          </a:p>
        </p:txBody>
      </p:sp>
    </p:spTree>
    <p:extLst>
      <p:ext uri="{BB962C8B-B14F-4D97-AF65-F5344CB8AC3E}">
        <p14:creationId xmlns:p14="http://schemas.microsoft.com/office/powerpoint/2010/main" val="80746975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fr-FR" sz="3600" dirty="0" err="1"/>
              <a:t>DTMa</a:t>
            </a:r>
            <a:r>
              <a:rPr lang="fr-FR" sz="3600" dirty="0"/>
              <a:t> </a:t>
            </a:r>
            <a:r>
              <a:rPr lang="fr-FR" sz="3600" dirty="0" err="1"/>
              <a:t>helps</a:t>
            </a:r>
            <a:r>
              <a:rPr lang="fr-FR" sz="3600" dirty="0"/>
              <a:t> to achieve Digital Maturity</a:t>
            </a:r>
            <a:endParaRPr lang="en-US" sz="3600" dirty="0"/>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pPr marL="0" indent="0">
              <a:buNone/>
            </a:pPr>
            <a:r>
              <a:rPr lang="en-US" sz="2400" dirty="0"/>
              <a:t>The Digital Transformation for Manufacturers Assessment (DTMA):</a:t>
            </a:r>
          </a:p>
          <a:p>
            <a:r>
              <a:rPr lang="en-US" sz="2400" dirty="0"/>
              <a:t>Helps teams to quantify their company’s current state of digital maturity.</a:t>
            </a:r>
          </a:p>
          <a:p>
            <a:r>
              <a:rPr lang="en-US" sz="2400" dirty="0"/>
              <a:t>Focuses teams on areas of weakness and constraints that limit improved performance.</a:t>
            </a:r>
          </a:p>
          <a:p>
            <a:r>
              <a:rPr lang="en-US" sz="2400" dirty="0"/>
              <a:t>Helps teams engaged in improvement activities to plan and collaborate effectively in allocating resources and implementing sustainable changes.</a:t>
            </a:r>
          </a:p>
          <a:p>
            <a:r>
              <a:rPr lang="en-US" sz="2400" dirty="0"/>
              <a:t>Develops a foundation for continuous review and improvement of digital capabilities.</a:t>
            </a:r>
          </a:p>
          <a:p>
            <a:pPr marL="0" indent="0">
              <a:buNone/>
            </a:pPr>
            <a:endParaRPr lang="en-US" sz="2400" dirty="0"/>
          </a:p>
        </p:txBody>
      </p:sp>
      <p:sp>
        <p:nvSpPr>
          <p:cNvPr id="3" name="Slide Number Placeholder 2">
            <a:extLst>
              <a:ext uri="{FF2B5EF4-FFF2-40B4-BE49-F238E27FC236}">
                <a16:creationId xmlns:a16="http://schemas.microsoft.com/office/drawing/2014/main" id="{53F7A4F2-D59E-EC40-A631-6534EA94A889}"/>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9</a:t>
            </a:fld>
            <a:endParaRPr lang="en-US" dirty="0"/>
          </a:p>
        </p:txBody>
      </p:sp>
    </p:spTree>
    <p:extLst>
      <p:ext uri="{BB962C8B-B14F-4D97-AF65-F5344CB8AC3E}">
        <p14:creationId xmlns:p14="http://schemas.microsoft.com/office/powerpoint/2010/main" val="3561893081"/>
      </p:ext>
    </p:extLst>
  </p:cSld>
  <p:clrMapOvr>
    <a:masterClrMapping/>
  </p:clrMapOvr>
  <p:transition spd="med"/>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2880</TotalTime>
  <Words>3040</Words>
  <Application>Microsoft Macintosh PowerPoint</Application>
  <PresentationFormat>Custom</PresentationFormat>
  <Paragraphs>305</Paragraphs>
  <Slides>39</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Avenir Next</vt:lpstr>
      <vt:lpstr>Avenir Next Medium</vt:lpstr>
      <vt:lpstr>DIN Alternate</vt:lpstr>
      <vt:lpstr>DIN Condensed</vt:lpstr>
      <vt:lpstr>DINCondensed-Regular</vt:lpstr>
      <vt:lpstr>Helvetica</vt:lpstr>
      <vt:lpstr>Helvetica Neue</vt:lpstr>
      <vt:lpstr>Roboto</vt:lpstr>
      <vt:lpstr>Roboto Condensed</vt:lpstr>
      <vt:lpstr>New_Template7</vt:lpstr>
      <vt:lpstr>Facilitator Guide</vt:lpstr>
      <vt:lpstr>AGENDA</vt:lpstr>
      <vt:lpstr>Meeting Organization</vt:lpstr>
      <vt:lpstr>Team members introduce themselves</vt:lpstr>
      <vt:lpstr>team roles improve meeting efficiency</vt:lpstr>
      <vt:lpstr>team rules improve meeting Effectiveness</vt:lpstr>
      <vt:lpstr>improvement process</vt:lpstr>
      <vt:lpstr>What is Digital Maturity?</vt:lpstr>
      <vt:lpstr>DTMa helps to achieve Digital Maturity</vt:lpstr>
      <vt:lpstr>DTMA moves team from analysis to improvement</vt:lpstr>
      <vt:lpstr>DTMA moves team from analysis to improvement</vt:lpstr>
      <vt:lpstr>DTMA Playbook Prepares teams for an assessment</vt:lpstr>
      <vt:lpstr>DTMA Toolbox helps teams plan/execute improvements</vt:lpstr>
      <vt:lpstr>Questions about Digital Maturity  and the improvement process?</vt:lpstr>
      <vt:lpstr>questionnaire</vt:lpstr>
      <vt:lpstr>DTMA examines processes and metrics in 8 categories</vt:lpstr>
      <vt:lpstr>DTMA moves from analysis to improvement in 6 steps</vt:lpstr>
      <vt:lpstr>DTMA practice/performance questions define Maturity </vt:lpstr>
      <vt:lpstr>Teams complete the dtma at an online site</vt:lpstr>
      <vt:lpstr>Profile questions gather smme characteristics</vt:lpstr>
      <vt:lpstr>Category questions drive Digital Maturity scores</vt:lpstr>
      <vt:lpstr>Team records constraints/notes about the category</vt:lpstr>
      <vt:lpstr>Glossary clarifies Digital Maturity terms</vt:lpstr>
      <vt:lpstr>Download and review DTMA questionnaire responses</vt:lpstr>
      <vt:lpstr>Questions about the dtma questionnaire?</vt:lpstr>
      <vt:lpstr>output</vt:lpstr>
      <vt:lpstr>Data visualization identifies Digital Maturity</vt:lpstr>
      <vt:lpstr>dashboard first presents the overall score</vt:lpstr>
      <vt:lpstr>dashboard also presents category scores</vt:lpstr>
      <vt:lpstr>Data review presents answers for each question</vt:lpstr>
      <vt:lpstr>customize the peer group comparison</vt:lpstr>
      <vt:lpstr>Questions about dtma output?</vt:lpstr>
      <vt:lpstr>Digital improvement</vt:lpstr>
      <vt:lpstr>DTMA reveals digital improvement opportunities</vt:lpstr>
      <vt:lpstr>DTMA Improvement Plan guides the transformation</vt:lpstr>
      <vt:lpstr>DTMA team turns insights into action</vt:lpstr>
      <vt:lpstr>Long-term actions for the Digital transformation</vt:lpstr>
      <vt:lpstr>Questions about next steps — digital improvement?</vt:lpstr>
      <vt:lpstr>Are we ready  to submit answers to the  digital transformation for manufacturers 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Guide</dc:title>
  <cp:lastModifiedBy>George Taninecz</cp:lastModifiedBy>
  <cp:revision>119</cp:revision>
  <dcterms:modified xsi:type="dcterms:W3CDTF">2022-04-12T17:45:07Z</dcterms:modified>
</cp:coreProperties>
</file>